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1">
  <p:sldMasterIdLst>
    <p:sldMasterId id="2147483648" r:id="rId1"/>
    <p:sldMasterId id="2147483651" r:id="rId2"/>
    <p:sldMasterId id="2147483653" r:id="rId3"/>
  </p:sldMasterIdLst>
  <p:notesMasterIdLst>
    <p:notesMasterId r:id="rId29"/>
  </p:notesMasterIdLst>
  <p:handoutMasterIdLst>
    <p:handoutMasterId r:id="rId30"/>
  </p:handoutMasterIdLst>
  <p:sldIdLst>
    <p:sldId id="261" r:id="rId4"/>
    <p:sldId id="264" r:id="rId5"/>
    <p:sldId id="266" r:id="rId6"/>
    <p:sldId id="267" r:id="rId7"/>
    <p:sldId id="268" r:id="rId8"/>
    <p:sldId id="297" r:id="rId9"/>
    <p:sldId id="296" r:id="rId10"/>
    <p:sldId id="298" r:id="rId11"/>
    <p:sldId id="272" r:id="rId12"/>
    <p:sldId id="273" r:id="rId13"/>
    <p:sldId id="274" r:id="rId14"/>
    <p:sldId id="275" r:id="rId15"/>
    <p:sldId id="279" r:id="rId16"/>
    <p:sldId id="280" r:id="rId17"/>
    <p:sldId id="282" r:id="rId18"/>
    <p:sldId id="283" r:id="rId19"/>
    <p:sldId id="284" r:id="rId20"/>
    <p:sldId id="285" r:id="rId21"/>
    <p:sldId id="286" r:id="rId22"/>
    <p:sldId id="287" r:id="rId23"/>
    <p:sldId id="288" r:id="rId24"/>
    <p:sldId id="289" r:id="rId25"/>
    <p:sldId id="290" r:id="rId26"/>
    <p:sldId id="291" r:id="rId27"/>
    <p:sldId id="263" r:id="rId28"/>
  </p:sldIdLst>
  <p:sldSz cx="12190413" cy="6858000"/>
  <p:notesSz cx="9926638" cy="6797675"/>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5E"/>
    <a:srgbClr val="F60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3" autoAdjust="0"/>
    <p:restoredTop sz="95506" autoAdjust="0"/>
  </p:normalViewPr>
  <p:slideViewPr>
    <p:cSldViewPr>
      <p:cViewPr varScale="1">
        <p:scale>
          <a:sx n="109" d="100"/>
          <a:sy n="109" d="100"/>
        </p:scale>
        <p:origin x="828" y="78"/>
      </p:cViewPr>
      <p:guideLst>
        <p:guide orient="horz" pos="2160"/>
        <p:guide pos="3840"/>
      </p:guideLst>
    </p:cSldViewPr>
  </p:slideViewPr>
  <p:outlineViewPr>
    <p:cViewPr>
      <p:scale>
        <a:sx n="100" d="100"/>
        <a:sy n="100"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7" d="100"/>
          <a:sy n="117" d="100"/>
        </p:scale>
        <p:origin x="169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2125"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CBAC351-01CA-44AC-8E90-D438849E1443}" type="datetimeFigureOut">
              <a:rPr lang="it-IT"/>
              <a:pPr>
                <a:defRPr/>
              </a:pPr>
              <a:t>17/03/2021</a:t>
            </a:fld>
            <a:endParaRPr lang="it-IT"/>
          </a:p>
        </p:txBody>
      </p:sp>
      <p:sp>
        <p:nvSpPr>
          <p:cNvPr id="4" name="Segnaposto piè di pagina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da-DK"/>
              <a:t>IOM 80PU (Rev. 01 - 03-Feb-2021)</a:t>
            </a:r>
            <a:endParaRPr lang="it-IT"/>
          </a:p>
        </p:txBody>
      </p:sp>
      <p:sp>
        <p:nvSpPr>
          <p:cNvPr id="5" name="Segnaposto numero diapositiva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D6001C7-48AC-46C1-B7BC-8A9CC1DFCEEF}" type="slidenum">
              <a:rPr lang="it-IT"/>
              <a:pPr>
                <a:defRPr/>
              </a:pPr>
              <a:t>‹#›</a:t>
            </a:fld>
            <a:endParaRPr lang="it-IT"/>
          </a:p>
        </p:txBody>
      </p:sp>
    </p:spTree>
    <p:extLst>
      <p:ext uri="{BB962C8B-B14F-4D97-AF65-F5344CB8AC3E}">
        <p14:creationId xmlns:p14="http://schemas.microsoft.com/office/powerpoint/2010/main" val="19467112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835B080D-5765-473F-8FFF-95A97D429058}" type="datetimeFigureOut">
              <a:rPr lang="it-IT" smtClean="0"/>
              <a:t>17/03/2021</a:t>
            </a:fld>
            <a:endParaRPr lang="it-IT"/>
          </a:p>
        </p:txBody>
      </p:sp>
      <p:sp>
        <p:nvSpPr>
          <p:cNvPr id="4" name="Segnaposto immagine diapositiva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r>
              <a:rPr lang="da-DK"/>
              <a:t>IOM 80PU (Rev. 01 - 03-Feb-2021)</a:t>
            </a:r>
            <a:endParaRPr lang="it-IT"/>
          </a:p>
        </p:txBody>
      </p:sp>
      <p:sp>
        <p:nvSpPr>
          <p:cNvPr id="7" name="Segnaposto numero diapositiva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B46BF5DB-FFC5-4728-A22A-39CAB059457B}" type="slidenum">
              <a:rPr lang="it-IT" smtClean="0"/>
              <a:t>‹#›</a:t>
            </a:fld>
            <a:endParaRPr lang="it-IT"/>
          </a:p>
        </p:txBody>
      </p:sp>
    </p:spTree>
    <p:extLst>
      <p:ext uri="{BB962C8B-B14F-4D97-AF65-F5344CB8AC3E}">
        <p14:creationId xmlns:p14="http://schemas.microsoft.com/office/powerpoint/2010/main" val="32851492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46BF5DB-FFC5-4728-A22A-39CAB059457B}" type="slidenum">
              <a:rPr lang="it-IT" smtClean="0"/>
              <a:t>1</a:t>
            </a:fld>
            <a:endParaRPr lang="it-IT"/>
          </a:p>
        </p:txBody>
      </p:sp>
      <p:sp>
        <p:nvSpPr>
          <p:cNvPr id="5" name="Segnaposto piè di pagina 4">
            <a:extLst>
              <a:ext uri="{FF2B5EF4-FFF2-40B4-BE49-F238E27FC236}">
                <a16:creationId xmlns:a16="http://schemas.microsoft.com/office/drawing/2014/main" id="{CCFDDB3D-0225-408C-9946-FD4DA391454D}"/>
              </a:ext>
            </a:extLst>
          </p:cNvPr>
          <p:cNvSpPr>
            <a:spLocks noGrp="1"/>
          </p:cNvSpPr>
          <p:nvPr>
            <p:ph type="ftr" sz="quarter" idx="4"/>
          </p:nvPr>
        </p:nvSpPr>
        <p:spPr/>
        <p:txBody>
          <a:bodyPr/>
          <a:lstStyle/>
          <a:p>
            <a:r>
              <a:rPr lang="da-DK"/>
              <a:t>IOM 80PU (Rev. 01 - 03-Feb-2021)</a:t>
            </a:r>
            <a:endParaRPr lang="it-IT"/>
          </a:p>
        </p:txBody>
      </p:sp>
    </p:spTree>
    <p:extLst>
      <p:ext uri="{BB962C8B-B14F-4D97-AF65-F5344CB8AC3E}">
        <p14:creationId xmlns:p14="http://schemas.microsoft.com/office/powerpoint/2010/main" val="20196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46BF5DB-FFC5-4728-A22A-39CAB059457B}" type="slidenum">
              <a:rPr lang="it-IT" smtClean="0"/>
              <a:t>5</a:t>
            </a:fld>
            <a:endParaRPr lang="it-IT"/>
          </a:p>
        </p:txBody>
      </p:sp>
      <p:sp>
        <p:nvSpPr>
          <p:cNvPr id="5" name="Segnaposto piè di pagina 4">
            <a:extLst>
              <a:ext uri="{FF2B5EF4-FFF2-40B4-BE49-F238E27FC236}">
                <a16:creationId xmlns:a16="http://schemas.microsoft.com/office/drawing/2014/main" id="{EB8A34BC-3D12-4F40-827F-481EF5222C04}"/>
              </a:ext>
            </a:extLst>
          </p:cNvPr>
          <p:cNvSpPr>
            <a:spLocks noGrp="1"/>
          </p:cNvSpPr>
          <p:nvPr>
            <p:ph type="ftr" sz="quarter" idx="4"/>
          </p:nvPr>
        </p:nvSpPr>
        <p:spPr/>
        <p:txBody>
          <a:bodyPr/>
          <a:lstStyle/>
          <a:p>
            <a:r>
              <a:rPr lang="da-DK"/>
              <a:t>IOM 80PU (Rev. 01 - 03-Feb-2021)</a:t>
            </a:r>
            <a:endParaRPr lang="it-IT"/>
          </a:p>
        </p:txBody>
      </p:sp>
    </p:spTree>
    <p:extLst>
      <p:ext uri="{BB962C8B-B14F-4D97-AF65-F5344CB8AC3E}">
        <p14:creationId xmlns:p14="http://schemas.microsoft.com/office/powerpoint/2010/main" val="320350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46BF5DB-FFC5-4728-A22A-39CAB059457B}" type="slidenum">
              <a:rPr lang="it-IT" smtClean="0"/>
              <a:t>6</a:t>
            </a:fld>
            <a:endParaRPr lang="it-IT"/>
          </a:p>
        </p:txBody>
      </p:sp>
      <p:sp>
        <p:nvSpPr>
          <p:cNvPr id="5" name="Segnaposto piè di pagina 4">
            <a:extLst>
              <a:ext uri="{FF2B5EF4-FFF2-40B4-BE49-F238E27FC236}">
                <a16:creationId xmlns:a16="http://schemas.microsoft.com/office/drawing/2014/main" id="{EB8A34BC-3D12-4F40-827F-481EF5222C04}"/>
              </a:ext>
            </a:extLst>
          </p:cNvPr>
          <p:cNvSpPr>
            <a:spLocks noGrp="1"/>
          </p:cNvSpPr>
          <p:nvPr>
            <p:ph type="ftr" sz="quarter" idx="4"/>
          </p:nvPr>
        </p:nvSpPr>
        <p:spPr/>
        <p:txBody>
          <a:bodyPr/>
          <a:lstStyle/>
          <a:p>
            <a:r>
              <a:rPr lang="da-DK"/>
              <a:t>IOM 80PU (Rev. 01 - 03-Feb-2021)</a:t>
            </a:r>
            <a:endParaRPr lang="it-IT"/>
          </a:p>
        </p:txBody>
      </p:sp>
    </p:spTree>
    <p:extLst>
      <p:ext uri="{BB962C8B-B14F-4D97-AF65-F5344CB8AC3E}">
        <p14:creationId xmlns:p14="http://schemas.microsoft.com/office/powerpoint/2010/main" val="262390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46BF5DB-FFC5-4728-A22A-39CAB059457B}" type="slidenum">
              <a:rPr lang="it-IT" smtClean="0"/>
              <a:t>7</a:t>
            </a:fld>
            <a:endParaRPr lang="it-IT"/>
          </a:p>
        </p:txBody>
      </p:sp>
      <p:sp>
        <p:nvSpPr>
          <p:cNvPr id="5" name="Segnaposto piè di pagina 4">
            <a:extLst>
              <a:ext uri="{FF2B5EF4-FFF2-40B4-BE49-F238E27FC236}">
                <a16:creationId xmlns:a16="http://schemas.microsoft.com/office/drawing/2014/main" id="{EB8A34BC-3D12-4F40-827F-481EF5222C04}"/>
              </a:ext>
            </a:extLst>
          </p:cNvPr>
          <p:cNvSpPr>
            <a:spLocks noGrp="1"/>
          </p:cNvSpPr>
          <p:nvPr>
            <p:ph type="ftr" sz="quarter" idx="4"/>
          </p:nvPr>
        </p:nvSpPr>
        <p:spPr/>
        <p:txBody>
          <a:bodyPr/>
          <a:lstStyle/>
          <a:p>
            <a:r>
              <a:rPr lang="da-DK"/>
              <a:t>IOM 80PU (Rev. 01 - 03-Feb-2021)</a:t>
            </a:r>
            <a:endParaRPr lang="it-IT"/>
          </a:p>
        </p:txBody>
      </p:sp>
    </p:spTree>
    <p:extLst>
      <p:ext uri="{BB962C8B-B14F-4D97-AF65-F5344CB8AC3E}">
        <p14:creationId xmlns:p14="http://schemas.microsoft.com/office/powerpoint/2010/main" val="355564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46BF5DB-FFC5-4728-A22A-39CAB059457B}" type="slidenum">
              <a:rPr lang="it-IT" smtClean="0"/>
              <a:t>8</a:t>
            </a:fld>
            <a:endParaRPr lang="it-IT"/>
          </a:p>
        </p:txBody>
      </p:sp>
      <p:sp>
        <p:nvSpPr>
          <p:cNvPr id="5" name="Segnaposto piè di pagina 4">
            <a:extLst>
              <a:ext uri="{FF2B5EF4-FFF2-40B4-BE49-F238E27FC236}">
                <a16:creationId xmlns:a16="http://schemas.microsoft.com/office/drawing/2014/main" id="{EB8A34BC-3D12-4F40-827F-481EF5222C04}"/>
              </a:ext>
            </a:extLst>
          </p:cNvPr>
          <p:cNvSpPr>
            <a:spLocks noGrp="1"/>
          </p:cNvSpPr>
          <p:nvPr>
            <p:ph type="ftr" sz="quarter" idx="4"/>
          </p:nvPr>
        </p:nvSpPr>
        <p:spPr/>
        <p:txBody>
          <a:bodyPr/>
          <a:lstStyle/>
          <a:p>
            <a:r>
              <a:rPr lang="da-DK"/>
              <a:t>IOM 80PU (Rev. 01 - 03-Feb-2021)</a:t>
            </a:r>
            <a:endParaRPr lang="it-IT"/>
          </a:p>
        </p:txBody>
      </p:sp>
    </p:spTree>
    <p:extLst>
      <p:ext uri="{BB962C8B-B14F-4D97-AF65-F5344CB8AC3E}">
        <p14:creationId xmlns:p14="http://schemas.microsoft.com/office/powerpoint/2010/main" val="80566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46BF5DB-FFC5-4728-A22A-39CAB059457B}" type="slidenum">
              <a:rPr lang="it-IT" smtClean="0"/>
              <a:t>9</a:t>
            </a:fld>
            <a:endParaRPr lang="it-IT"/>
          </a:p>
        </p:txBody>
      </p:sp>
      <p:sp>
        <p:nvSpPr>
          <p:cNvPr id="5" name="Segnaposto piè di pagina 4">
            <a:extLst>
              <a:ext uri="{FF2B5EF4-FFF2-40B4-BE49-F238E27FC236}">
                <a16:creationId xmlns:a16="http://schemas.microsoft.com/office/drawing/2014/main" id="{84A0E552-1887-4574-B96A-5B5F0D64CCBE}"/>
              </a:ext>
            </a:extLst>
          </p:cNvPr>
          <p:cNvSpPr>
            <a:spLocks noGrp="1"/>
          </p:cNvSpPr>
          <p:nvPr>
            <p:ph type="ftr" sz="quarter" idx="4"/>
          </p:nvPr>
        </p:nvSpPr>
        <p:spPr/>
        <p:txBody>
          <a:bodyPr/>
          <a:lstStyle/>
          <a:p>
            <a:r>
              <a:rPr lang="da-DK"/>
              <a:t>IOM 80PU (Rev. 01 - 03-Feb-2021)</a:t>
            </a:r>
            <a:endParaRPr lang="it-IT"/>
          </a:p>
        </p:txBody>
      </p:sp>
    </p:spTree>
    <p:extLst>
      <p:ext uri="{BB962C8B-B14F-4D97-AF65-F5344CB8AC3E}">
        <p14:creationId xmlns:p14="http://schemas.microsoft.com/office/powerpoint/2010/main" val="275933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2" name="Segnaposto data 3"/>
          <p:cNvSpPr>
            <a:spLocks noGrp="1"/>
          </p:cNvSpPr>
          <p:nvPr>
            <p:ph type="dt" sz="half" idx="2"/>
          </p:nvPr>
        </p:nvSpPr>
        <p:spPr>
          <a:xfrm>
            <a:off x="9623115" y="6356350"/>
            <a:ext cx="936104" cy="365125"/>
          </a:xfrm>
          <a:prstGeom prst="rect">
            <a:avLst/>
          </a:prstGeom>
        </p:spPr>
        <p:txBody>
          <a:bodyPr/>
          <a:lstStyle>
            <a:lvl1pPr algn="r">
              <a:defRPr sz="1200"/>
            </a:lvl1pPr>
          </a:lstStyle>
          <a:p>
            <a:pPr>
              <a:defRPr/>
            </a:pPr>
            <a:r>
              <a:rPr lang="it-IT"/>
              <a:t>Feb 3, 2021</a:t>
            </a:r>
            <a:endParaRPr lang="it-IT" dirty="0"/>
          </a:p>
        </p:txBody>
      </p:sp>
      <p:sp>
        <p:nvSpPr>
          <p:cNvPr id="13" name="Segnaposto piè di pagina 4"/>
          <p:cNvSpPr>
            <a:spLocks noGrp="1"/>
          </p:cNvSpPr>
          <p:nvPr>
            <p:ph type="ftr" sz="quarter" idx="3"/>
          </p:nvPr>
        </p:nvSpPr>
        <p:spPr>
          <a:xfrm>
            <a:off x="10717844" y="6356350"/>
            <a:ext cx="1209527" cy="365125"/>
          </a:xfrm>
          <a:prstGeom prst="rect">
            <a:avLst/>
          </a:prstGeom>
        </p:spPr>
        <p:txBody>
          <a:bodyPr/>
          <a:lstStyle>
            <a:lvl1pPr algn="ctr">
              <a:defRPr sz="1200"/>
            </a:lvl1pPr>
          </a:lstStyle>
          <a:p>
            <a:pPr>
              <a:defRPr/>
            </a:pPr>
            <a:r>
              <a:rPr lang="da-DK"/>
              <a:t>IOM 80PU (Rev. 01 - 03-Feb-2021)</a:t>
            </a:r>
            <a:endParaRPr lang="it-IT" dirty="0"/>
          </a:p>
        </p:txBody>
      </p:sp>
    </p:spTree>
    <p:extLst>
      <p:ext uri="{BB962C8B-B14F-4D97-AF65-F5344CB8AC3E}">
        <p14:creationId xmlns:p14="http://schemas.microsoft.com/office/powerpoint/2010/main" val="205138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Segnaposto data 3"/>
          <p:cNvSpPr>
            <a:spLocks noGrp="1"/>
          </p:cNvSpPr>
          <p:nvPr>
            <p:ph type="dt" sz="half" idx="2"/>
          </p:nvPr>
        </p:nvSpPr>
        <p:spPr>
          <a:xfrm>
            <a:off x="9623115" y="6356350"/>
            <a:ext cx="936104" cy="365125"/>
          </a:xfrm>
          <a:prstGeom prst="rect">
            <a:avLst/>
          </a:prstGeom>
        </p:spPr>
        <p:txBody>
          <a:bodyPr/>
          <a:lstStyle>
            <a:lvl1pPr algn="r">
              <a:defRPr sz="1200"/>
            </a:lvl1pPr>
          </a:lstStyle>
          <a:p>
            <a:pPr>
              <a:defRPr/>
            </a:pPr>
            <a:r>
              <a:rPr lang="it-IT"/>
              <a:t>Feb 3, 2021</a:t>
            </a:r>
            <a:endParaRPr lang="it-IT" dirty="0"/>
          </a:p>
        </p:txBody>
      </p:sp>
      <p:sp>
        <p:nvSpPr>
          <p:cNvPr id="8" name="Segnaposto piè di pagina 4"/>
          <p:cNvSpPr>
            <a:spLocks noGrp="1"/>
          </p:cNvSpPr>
          <p:nvPr>
            <p:ph type="ftr" sz="quarter" idx="3"/>
          </p:nvPr>
        </p:nvSpPr>
        <p:spPr>
          <a:xfrm>
            <a:off x="10717844" y="6356350"/>
            <a:ext cx="1209527" cy="365125"/>
          </a:xfrm>
          <a:prstGeom prst="rect">
            <a:avLst/>
          </a:prstGeom>
        </p:spPr>
        <p:txBody>
          <a:bodyPr/>
          <a:lstStyle>
            <a:lvl1pPr algn="ctr">
              <a:defRPr sz="1200"/>
            </a:lvl1pPr>
          </a:lstStyle>
          <a:p>
            <a:pPr>
              <a:defRPr/>
            </a:pPr>
            <a:r>
              <a:rPr lang="da-DK"/>
              <a:t>IOM 80PU (Rev. 01 - 03-Feb-2021)</a:t>
            </a:r>
            <a:endParaRPr lang="it-IT" dirty="0"/>
          </a:p>
        </p:txBody>
      </p:sp>
    </p:spTree>
    <p:extLst>
      <p:ext uri="{BB962C8B-B14F-4D97-AF65-F5344CB8AC3E}">
        <p14:creationId xmlns:p14="http://schemas.microsoft.com/office/powerpoint/2010/main" val="364324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Segnaposto data 3"/>
          <p:cNvSpPr>
            <a:spLocks noGrp="1"/>
          </p:cNvSpPr>
          <p:nvPr>
            <p:ph type="dt" sz="half" idx="2"/>
          </p:nvPr>
        </p:nvSpPr>
        <p:spPr>
          <a:xfrm>
            <a:off x="8687494" y="6356350"/>
            <a:ext cx="936104" cy="365125"/>
          </a:xfrm>
          <a:prstGeom prst="rect">
            <a:avLst/>
          </a:prstGeom>
        </p:spPr>
        <p:txBody>
          <a:bodyPr/>
          <a:lstStyle>
            <a:lvl1pPr algn="r">
              <a:defRPr sz="1200"/>
            </a:lvl1pPr>
          </a:lstStyle>
          <a:p>
            <a:pPr>
              <a:defRPr/>
            </a:pPr>
            <a:r>
              <a:rPr lang="it-IT"/>
              <a:t>Feb 3, 2021</a:t>
            </a:r>
            <a:endParaRPr lang="it-IT" dirty="0"/>
          </a:p>
        </p:txBody>
      </p:sp>
      <p:sp>
        <p:nvSpPr>
          <p:cNvPr id="8" name="Segnaposto piè di pagina 4"/>
          <p:cNvSpPr>
            <a:spLocks noGrp="1"/>
          </p:cNvSpPr>
          <p:nvPr>
            <p:ph type="ftr" sz="quarter" idx="3"/>
          </p:nvPr>
        </p:nvSpPr>
        <p:spPr>
          <a:xfrm>
            <a:off x="9782223" y="6356350"/>
            <a:ext cx="1209527" cy="365125"/>
          </a:xfrm>
          <a:prstGeom prst="rect">
            <a:avLst/>
          </a:prstGeom>
        </p:spPr>
        <p:txBody>
          <a:bodyPr/>
          <a:lstStyle>
            <a:lvl1pPr algn="ctr">
              <a:defRPr sz="1200"/>
            </a:lvl1pPr>
          </a:lstStyle>
          <a:p>
            <a:pPr>
              <a:defRPr/>
            </a:pPr>
            <a:r>
              <a:rPr lang="da-DK"/>
              <a:t>IOM 80PU (Rev. 01 - 03-Feb-2021)</a:t>
            </a:r>
            <a:endParaRPr lang="it-IT" dirty="0"/>
          </a:p>
        </p:txBody>
      </p:sp>
      <p:sp>
        <p:nvSpPr>
          <p:cNvPr id="9" name="Segnaposto numero diapositiva 5"/>
          <p:cNvSpPr>
            <a:spLocks noGrp="1"/>
          </p:cNvSpPr>
          <p:nvPr>
            <p:ph type="sldNum" sz="quarter" idx="4"/>
          </p:nvPr>
        </p:nvSpPr>
        <p:spPr>
          <a:xfrm>
            <a:off x="11135765" y="6356350"/>
            <a:ext cx="445047" cy="365125"/>
          </a:xfrm>
          <a:prstGeom prst="rect">
            <a:avLst/>
          </a:prstGeom>
        </p:spPr>
        <p:txBody>
          <a:bodyPr/>
          <a:lstStyle>
            <a:lvl1pPr>
              <a:defRPr sz="1200"/>
            </a:lvl1pPr>
          </a:lstStyle>
          <a:p>
            <a:pPr>
              <a:defRPr/>
            </a:pPr>
            <a:fld id="{97BC4971-E7B6-4469-8B58-AA7F468A264D}" type="slidenum">
              <a:rPr lang="it-IT" smtClean="0"/>
              <a:pPr>
                <a:defRPr/>
              </a:pPr>
              <a:t>‹#›</a:t>
            </a:fld>
            <a:endParaRPr lang="it-IT" dirty="0"/>
          </a:p>
        </p:txBody>
      </p:sp>
    </p:spTree>
    <p:extLst>
      <p:ext uri="{BB962C8B-B14F-4D97-AF65-F5344CB8AC3E}">
        <p14:creationId xmlns:p14="http://schemas.microsoft.com/office/powerpoint/2010/main" val="156757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82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9651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7" name="Figura a mano libera 6"/>
          <p:cNvSpPr/>
          <p:nvPr userDrawn="1"/>
        </p:nvSpPr>
        <p:spPr>
          <a:xfrm rot="10800000">
            <a:off x="-114300" y="6021288"/>
            <a:ext cx="12458700" cy="952500"/>
          </a:xfrm>
          <a:custGeom>
            <a:avLst/>
            <a:gdLst>
              <a:gd name="connsiteX0" fmla="*/ 0 w 12458700"/>
              <a:gd name="connsiteY0" fmla="*/ 361950 h 952500"/>
              <a:gd name="connsiteX1" fmla="*/ 647700 w 12458700"/>
              <a:gd name="connsiteY1" fmla="*/ 361950 h 952500"/>
              <a:gd name="connsiteX2" fmla="*/ 752475 w 12458700"/>
              <a:gd name="connsiteY2" fmla="*/ 581025 h 952500"/>
              <a:gd name="connsiteX3" fmla="*/ 9220200 w 12458700"/>
              <a:gd name="connsiteY3" fmla="*/ 581025 h 952500"/>
              <a:gd name="connsiteX4" fmla="*/ 9382125 w 12458700"/>
              <a:gd name="connsiteY4" fmla="*/ 952500 h 952500"/>
              <a:gd name="connsiteX5" fmla="*/ 12458700 w 12458700"/>
              <a:gd name="connsiteY5" fmla="*/ 952500 h 952500"/>
              <a:gd name="connsiteX6" fmla="*/ 12458700 w 12458700"/>
              <a:gd name="connsiteY6" fmla="*/ 0 h 952500"/>
              <a:gd name="connsiteX7" fmla="*/ 0 w 12458700"/>
              <a:gd name="connsiteY7" fmla="*/ 0 h 952500"/>
              <a:gd name="connsiteX8" fmla="*/ 0 w 12458700"/>
              <a:gd name="connsiteY8" fmla="*/ 3619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8700" h="952500">
                <a:moveTo>
                  <a:pt x="0" y="361950"/>
                </a:moveTo>
                <a:lnTo>
                  <a:pt x="647700" y="361950"/>
                </a:lnTo>
                <a:lnTo>
                  <a:pt x="752475" y="581025"/>
                </a:lnTo>
                <a:lnTo>
                  <a:pt x="9220200" y="581025"/>
                </a:lnTo>
                <a:lnTo>
                  <a:pt x="9382125" y="952500"/>
                </a:lnTo>
                <a:lnTo>
                  <a:pt x="12458700" y="952500"/>
                </a:lnTo>
                <a:lnTo>
                  <a:pt x="12458700" y="0"/>
                </a:lnTo>
                <a:lnTo>
                  <a:pt x="0" y="0"/>
                </a:lnTo>
                <a:lnTo>
                  <a:pt x="0" y="361950"/>
                </a:lnTo>
                <a:close/>
              </a:path>
            </a:pathLst>
          </a:custGeom>
          <a:solidFill>
            <a:schemeClr val="bg1"/>
          </a:solidFill>
          <a:ln>
            <a:solidFill>
              <a:schemeClr val="bg1"/>
            </a:solidFill>
          </a:ln>
          <a:effectLst>
            <a:outerShdw blurRad="203200" dist="50800" dir="7380000" sx="99000" sy="99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data 3"/>
          <p:cNvSpPr>
            <a:spLocks noGrp="1"/>
          </p:cNvSpPr>
          <p:nvPr>
            <p:ph type="dt" sz="half" idx="2"/>
          </p:nvPr>
        </p:nvSpPr>
        <p:spPr>
          <a:xfrm>
            <a:off x="8687494" y="6356350"/>
            <a:ext cx="936104" cy="365125"/>
          </a:xfrm>
          <a:prstGeom prst="rect">
            <a:avLst/>
          </a:prstGeom>
        </p:spPr>
        <p:txBody>
          <a:bodyPr/>
          <a:lstStyle>
            <a:lvl1pPr algn="r">
              <a:defRPr sz="1200"/>
            </a:lvl1pPr>
          </a:lstStyle>
          <a:p>
            <a:pPr>
              <a:defRPr/>
            </a:pPr>
            <a:r>
              <a:rPr lang="it-IT"/>
              <a:t>Feb 3, 2021</a:t>
            </a:r>
            <a:endParaRPr lang="it-IT" dirty="0"/>
          </a:p>
        </p:txBody>
      </p:sp>
      <p:sp>
        <p:nvSpPr>
          <p:cNvPr id="10" name="Segnaposto piè di pagina 4"/>
          <p:cNvSpPr>
            <a:spLocks noGrp="1"/>
          </p:cNvSpPr>
          <p:nvPr>
            <p:ph type="ftr" sz="quarter" idx="3"/>
          </p:nvPr>
        </p:nvSpPr>
        <p:spPr>
          <a:xfrm>
            <a:off x="9782223" y="6356350"/>
            <a:ext cx="1209527" cy="365125"/>
          </a:xfrm>
          <a:prstGeom prst="rect">
            <a:avLst/>
          </a:prstGeom>
        </p:spPr>
        <p:txBody>
          <a:bodyPr/>
          <a:lstStyle>
            <a:lvl1pPr algn="ctr">
              <a:defRPr sz="1200"/>
            </a:lvl1pPr>
          </a:lstStyle>
          <a:p>
            <a:pPr>
              <a:defRPr/>
            </a:pPr>
            <a:r>
              <a:rPr lang="da-DK"/>
              <a:t>IOM 80PU (Rev. 01 - 03-Feb-2021)</a:t>
            </a:r>
            <a:endParaRPr lang="it-IT" dirty="0"/>
          </a:p>
        </p:txBody>
      </p:sp>
      <p:sp>
        <p:nvSpPr>
          <p:cNvPr id="11" name="Segnaposto numero diapositiva 5"/>
          <p:cNvSpPr>
            <a:spLocks noGrp="1"/>
          </p:cNvSpPr>
          <p:nvPr>
            <p:ph type="sldNum" sz="quarter" idx="4"/>
          </p:nvPr>
        </p:nvSpPr>
        <p:spPr>
          <a:xfrm>
            <a:off x="11135765" y="6356350"/>
            <a:ext cx="445047" cy="365125"/>
          </a:xfrm>
          <a:prstGeom prst="rect">
            <a:avLst/>
          </a:prstGeom>
        </p:spPr>
        <p:txBody>
          <a:bodyPr/>
          <a:lstStyle>
            <a:lvl1pPr>
              <a:defRPr sz="1200"/>
            </a:lvl1pPr>
          </a:lstStyle>
          <a:p>
            <a:pPr>
              <a:defRPr/>
            </a:pPr>
            <a:fld id="{97BC4971-E7B6-4469-8B58-AA7F468A264D}" type="slidenum">
              <a:rPr lang="it-IT" smtClean="0"/>
              <a:pPr>
                <a:defRPr/>
              </a:pPr>
              <a:t>‹#›</a:t>
            </a:fld>
            <a:endParaRPr lang="it-IT" dirty="0"/>
          </a:p>
        </p:txBody>
      </p:sp>
      <p:sp>
        <p:nvSpPr>
          <p:cNvPr id="12" name="Figura a mano libera 11"/>
          <p:cNvSpPr/>
          <p:nvPr userDrawn="1"/>
        </p:nvSpPr>
        <p:spPr>
          <a:xfrm>
            <a:off x="-114300" y="-95250"/>
            <a:ext cx="12458700" cy="952500"/>
          </a:xfrm>
          <a:custGeom>
            <a:avLst/>
            <a:gdLst>
              <a:gd name="connsiteX0" fmla="*/ 0 w 12458700"/>
              <a:gd name="connsiteY0" fmla="*/ 361950 h 952500"/>
              <a:gd name="connsiteX1" fmla="*/ 647700 w 12458700"/>
              <a:gd name="connsiteY1" fmla="*/ 361950 h 952500"/>
              <a:gd name="connsiteX2" fmla="*/ 752475 w 12458700"/>
              <a:gd name="connsiteY2" fmla="*/ 581025 h 952500"/>
              <a:gd name="connsiteX3" fmla="*/ 9220200 w 12458700"/>
              <a:gd name="connsiteY3" fmla="*/ 581025 h 952500"/>
              <a:gd name="connsiteX4" fmla="*/ 9382125 w 12458700"/>
              <a:gd name="connsiteY4" fmla="*/ 952500 h 952500"/>
              <a:gd name="connsiteX5" fmla="*/ 12458700 w 12458700"/>
              <a:gd name="connsiteY5" fmla="*/ 952500 h 952500"/>
              <a:gd name="connsiteX6" fmla="*/ 12458700 w 12458700"/>
              <a:gd name="connsiteY6" fmla="*/ 0 h 952500"/>
              <a:gd name="connsiteX7" fmla="*/ 0 w 12458700"/>
              <a:gd name="connsiteY7" fmla="*/ 0 h 952500"/>
              <a:gd name="connsiteX8" fmla="*/ 0 w 12458700"/>
              <a:gd name="connsiteY8" fmla="*/ 3619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8700" h="952500">
                <a:moveTo>
                  <a:pt x="0" y="361950"/>
                </a:moveTo>
                <a:lnTo>
                  <a:pt x="647700" y="361950"/>
                </a:lnTo>
                <a:lnTo>
                  <a:pt x="752475" y="581025"/>
                </a:lnTo>
                <a:lnTo>
                  <a:pt x="9220200" y="581025"/>
                </a:lnTo>
                <a:lnTo>
                  <a:pt x="9382125" y="952500"/>
                </a:lnTo>
                <a:lnTo>
                  <a:pt x="12458700" y="952500"/>
                </a:lnTo>
                <a:lnTo>
                  <a:pt x="12458700" y="0"/>
                </a:lnTo>
                <a:lnTo>
                  <a:pt x="0" y="0"/>
                </a:lnTo>
                <a:lnTo>
                  <a:pt x="0" y="361950"/>
                </a:lnTo>
                <a:close/>
              </a:path>
            </a:pathLst>
          </a:custGeom>
          <a:solidFill>
            <a:schemeClr val="bg1"/>
          </a:solidFill>
          <a:ln>
            <a:solidFill>
              <a:schemeClr val="bg1"/>
            </a:solidFill>
          </a:ln>
          <a:effectLst>
            <a:outerShdw blurRad="203200" dist="50800" dir="7380000" sx="99000" sy="99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5606" y="181773"/>
            <a:ext cx="2160413" cy="582931"/>
          </a:xfrm>
          <a:prstGeom prst="rect">
            <a:avLst/>
          </a:prstGeom>
        </p:spPr>
      </p:pic>
      <p:sp>
        <p:nvSpPr>
          <p:cNvPr id="14" name="CasellaDiTesto 13"/>
          <p:cNvSpPr txBox="1"/>
          <p:nvPr userDrawn="1"/>
        </p:nvSpPr>
        <p:spPr>
          <a:xfrm>
            <a:off x="110183" y="6131024"/>
            <a:ext cx="2808312" cy="369332"/>
          </a:xfrm>
          <a:prstGeom prst="rect">
            <a:avLst/>
          </a:prstGeom>
          <a:noFill/>
        </p:spPr>
        <p:txBody>
          <a:bodyPr wrap="square" rtlCol="0">
            <a:spAutoFit/>
          </a:bodyPr>
          <a:lstStyle/>
          <a:p>
            <a:r>
              <a:rPr lang="it-IT" dirty="0"/>
              <a:t>www.brevettistendalto.com</a:t>
            </a:r>
          </a:p>
        </p:txBody>
      </p:sp>
      <p:pic>
        <p:nvPicPr>
          <p:cNvPr id="15" name="Immagin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681" y="6463916"/>
            <a:ext cx="885316" cy="206232"/>
          </a:xfrm>
          <a:prstGeom prst="rect">
            <a:avLst/>
          </a:prstGeom>
        </p:spPr>
      </p:pic>
    </p:spTree>
    <p:extLst>
      <p:ext uri="{BB962C8B-B14F-4D97-AF65-F5344CB8AC3E}">
        <p14:creationId xmlns:p14="http://schemas.microsoft.com/office/powerpoint/2010/main" val="1390013476"/>
      </p:ext>
    </p:extLst>
  </p:cSld>
  <p:clrMap bg1="lt1" tx1="dk1" bg2="lt2" tx2="dk2" accent1="accent1" accent2="accent2" accent3="accent3" accent4="accent4" accent5="accent5" accent6="accent6" hlink="hlink" folHlink="folHlink"/>
  <p:sldLayoutIdLst>
    <p:sldLayoutId id="214748365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C:\Users\Antonio.BS1\Downloads\job-4131482.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6480"/>
          <a:stretch/>
        </p:blipFill>
        <p:spPr bwMode="auto">
          <a:xfrm>
            <a:off x="3618173" y="-5481"/>
            <a:ext cx="8597713" cy="6863481"/>
          </a:xfrm>
          <a:prstGeom prst="rect">
            <a:avLst/>
          </a:prstGeom>
          <a:noFill/>
          <a:extLst>
            <a:ext uri="{909E8E84-426E-40DD-AFC4-6F175D3DCCD1}">
              <a14:hiddenFill xmlns:a14="http://schemas.microsoft.com/office/drawing/2010/main">
                <a:solidFill>
                  <a:srgbClr val="FFFFFF"/>
                </a:solidFill>
              </a14:hiddenFill>
            </a:ext>
          </a:extLst>
        </p:spPr>
      </p:pic>
      <p:sp>
        <p:nvSpPr>
          <p:cNvPr id="12" name="Figura a mano libera 11"/>
          <p:cNvSpPr/>
          <p:nvPr userDrawn="1"/>
        </p:nvSpPr>
        <p:spPr>
          <a:xfrm rot="10800000">
            <a:off x="-114300" y="6021288"/>
            <a:ext cx="12458700" cy="952500"/>
          </a:xfrm>
          <a:custGeom>
            <a:avLst/>
            <a:gdLst>
              <a:gd name="connsiteX0" fmla="*/ 0 w 12458700"/>
              <a:gd name="connsiteY0" fmla="*/ 361950 h 952500"/>
              <a:gd name="connsiteX1" fmla="*/ 647700 w 12458700"/>
              <a:gd name="connsiteY1" fmla="*/ 361950 h 952500"/>
              <a:gd name="connsiteX2" fmla="*/ 752475 w 12458700"/>
              <a:gd name="connsiteY2" fmla="*/ 581025 h 952500"/>
              <a:gd name="connsiteX3" fmla="*/ 9220200 w 12458700"/>
              <a:gd name="connsiteY3" fmla="*/ 581025 h 952500"/>
              <a:gd name="connsiteX4" fmla="*/ 9382125 w 12458700"/>
              <a:gd name="connsiteY4" fmla="*/ 952500 h 952500"/>
              <a:gd name="connsiteX5" fmla="*/ 12458700 w 12458700"/>
              <a:gd name="connsiteY5" fmla="*/ 952500 h 952500"/>
              <a:gd name="connsiteX6" fmla="*/ 12458700 w 12458700"/>
              <a:gd name="connsiteY6" fmla="*/ 0 h 952500"/>
              <a:gd name="connsiteX7" fmla="*/ 0 w 12458700"/>
              <a:gd name="connsiteY7" fmla="*/ 0 h 952500"/>
              <a:gd name="connsiteX8" fmla="*/ 0 w 12458700"/>
              <a:gd name="connsiteY8" fmla="*/ 3619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8700" h="952500">
                <a:moveTo>
                  <a:pt x="0" y="361950"/>
                </a:moveTo>
                <a:lnTo>
                  <a:pt x="647700" y="361950"/>
                </a:lnTo>
                <a:lnTo>
                  <a:pt x="752475" y="581025"/>
                </a:lnTo>
                <a:lnTo>
                  <a:pt x="9220200" y="581025"/>
                </a:lnTo>
                <a:lnTo>
                  <a:pt x="9382125" y="952500"/>
                </a:lnTo>
                <a:lnTo>
                  <a:pt x="12458700" y="952500"/>
                </a:lnTo>
                <a:lnTo>
                  <a:pt x="12458700" y="0"/>
                </a:lnTo>
                <a:lnTo>
                  <a:pt x="0" y="0"/>
                </a:lnTo>
                <a:lnTo>
                  <a:pt x="0" y="361950"/>
                </a:lnTo>
                <a:close/>
              </a:path>
            </a:pathLst>
          </a:custGeom>
          <a:solidFill>
            <a:schemeClr val="bg1"/>
          </a:solidFill>
          <a:ln>
            <a:solidFill>
              <a:schemeClr val="bg1"/>
            </a:solidFill>
          </a:ln>
          <a:effectLst>
            <a:outerShdw blurRad="203200" dist="50800" dir="7380000" sx="99000" sy="99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13"/>
          <p:cNvSpPr/>
          <p:nvPr userDrawn="1"/>
        </p:nvSpPr>
        <p:spPr>
          <a:xfrm>
            <a:off x="-114300" y="-95250"/>
            <a:ext cx="12458700" cy="952500"/>
          </a:xfrm>
          <a:custGeom>
            <a:avLst/>
            <a:gdLst>
              <a:gd name="connsiteX0" fmla="*/ 0 w 12458700"/>
              <a:gd name="connsiteY0" fmla="*/ 361950 h 952500"/>
              <a:gd name="connsiteX1" fmla="*/ 647700 w 12458700"/>
              <a:gd name="connsiteY1" fmla="*/ 361950 h 952500"/>
              <a:gd name="connsiteX2" fmla="*/ 752475 w 12458700"/>
              <a:gd name="connsiteY2" fmla="*/ 581025 h 952500"/>
              <a:gd name="connsiteX3" fmla="*/ 9220200 w 12458700"/>
              <a:gd name="connsiteY3" fmla="*/ 581025 h 952500"/>
              <a:gd name="connsiteX4" fmla="*/ 9382125 w 12458700"/>
              <a:gd name="connsiteY4" fmla="*/ 952500 h 952500"/>
              <a:gd name="connsiteX5" fmla="*/ 12458700 w 12458700"/>
              <a:gd name="connsiteY5" fmla="*/ 952500 h 952500"/>
              <a:gd name="connsiteX6" fmla="*/ 12458700 w 12458700"/>
              <a:gd name="connsiteY6" fmla="*/ 0 h 952500"/>
              <a:gd name="connsiteX7" fmla="*/ 0 w 12458700"/>
              <a:gd name="connsiteY7" fmla="*/ 0 h 952500"/>
              <a:gd name="connsiteX8" fmla="*/ 0 w 12458700"/>
              <a:gd name="connsiteY8" fmla="*/ 3619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8700" h="952500">
                <a:moveTo>
                  <a:pt x="0" y="361950"/>
                </a:moveTo>
                <a:lnTo>
                  <a:pt x="647700" y="361950"/>
                </a:lnTo>
                <a:lnTo>
                  <a:pt x="752475" y="581025"/>
                </a:lnTo>
                <a:lnTo>
                  <a:pt x="9220200" y="581025"/>
                </a:lnTo>
                <a:lnTo>
                  <a:pt x="9382125" y="952500"/>
                </a:lnTo>
                <a:lnTo>
                  <a:pt x="12458700" y="952500"/>
                </a:lnTo>
                <a:lnTo>
                  <a:pt x="12458700" y="0"/>
                </a:lnTo>
                <a:lnTo>
                  <a:pt x="0" y="0"/>
                </a:lnTo>
                <a:lnTo>
                  <a:pt x="0" y="361950"/>
                </a:lnTo>
                <a:close/>
              </a:path>
            </a:pathLst>
          </a:custGeom>
          <a:solidFill>
            <a:schemeClr val="bg1"/>
          </a:solidFill>
          <a:ln>
            <a:solidFill>
              <a:schemeClr val="bg1"/>
            </a:solidFill>
          </a:ln>
          <a:effectLst>
            <a:outerShdw blurRad="203200" dist="50800" dir="7380000" sx="99000" sy="99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95606" y="181773"/>
            <a:ext cx="2160413" cy="582931"/>
          </a:xfrm>
          <a:prstGeom prst="rect">
            <a:avLst/>
          </a:prstGeom>
        </p:spPr>
      </p:pic>
      <p:pic>
        <p:nvPicPr>
          <p:cNvPr id="16" name="Immagin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1681" y="6463916"/>
            <a:ext cx="885316" cy="206232"/>
          </a:xfrm>
          <a:prstGeom prst="rect">
            <a:avLst/>
          </a:prstGeom>
        </p:spPr>
      </p:pic>
    </p:spTree>
    <p:extLst>
      <p:ext uri="{BB962C8B-B14F-4D97-AF65-F5344CB8AC3E}">
        <p14:creationId xmlns:p14="http://schemas.microsoft.com/office/powerpoint/2010/main" val="552805874"/>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brevettistendalto.com/" TargetMode="External"/><Relationship Id="rId2" Type="http://schemas.openxmlformats.org/officeDocument/2006/relationships/hyperlink" Target="mailto:info@brevettistendalto.i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a:spLocks noChangeArrowheads="1"/>
          </p:cNvSpPr>
          <p:nvPr/>
        </p:nvSpPr>
        <p:spPr bwMode="auto">
          <a:xfrm>
            <a:off x="4583038" y="5747443"/>
            <a:ext cx="7488832" cy="109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lnSpc>
                <a:spcPct val="150000"/>
              </a:lnSpc>
              <a:spcBef>
                <a:spcPts val="0"/>
              </a:spcBef>
              <a:spcAft>
                <a:spcPts val="0"/>
              </a:spcAft>
              <a:buNone/>
            </a:pPr>
            <a:r>
              <a:rPr lang="en-US" sz="2800" dirty="0">
                <a:solidFill>
                  <a:srgbClr val="FF0000"/>
                </a:solidFill>
                <a:effectLst>
                  <a:outerShdw blurRad="38100" dist="38100" dir="2700000" algn="tl">
                    <a:srgbClr val="000000">
                      <a:alpha val="43137"/>
                    </a:srgbClr>
                  </a:outerShdw>
                </a:effectLst>
                <a:latin typeface="Trade Gothic Next Heavy" panose="020B0604020202020204" pitchFamily="34" charset="0"/>
                <a:ea typeface="Calibri" panose="020F0502020204030204" pitchFamily="34" charset="0"/>
                <a:cs typeface="Times New Roman" panose="02020603050405020304" pitchFamily="18" charset="0"/>
              </a:rPr>
              <a:t>I</a:t>
            </a:r>
            <a:r>
              <a:rPr lang="en-US" sz="1800" dirty="0">
                <a:effectLst/>
                <a:latin typeface="Trade Gothic Next Heavy" panose="020B0604020202020204" pitchFamily="34" charset="0"/>
                <a:ea typeface="Calibri" panose="020F0502020204030204" pitchFamily="34" charset="0"/>
                <a:cs typeface="Times New Roman" panose="02020603050405020304" pitchFamily="18" charset="0"/>
              </a:rPr>
              <a:t>NSTALLATION, </a:t>
            </a:r>
            <a:r>
              <a:rPr lang="en-US" sz="2800" dirty="0">
                <a:solidFill>
                  <a:srgbClr val="FF0000"/>
                </a:solidFill>
                <a:effectLst>
                  <a:outerShdw blurRad="38100" dist="38100" dir="2700000" algn="tl">
                    <a:srgbClr val="000000">
                      <a:alpha val="43137"/>
                    </a:srgbClr>
                  </a:outerShdw>
                </a:effectLst>
                <a:latin typeface="Trade Gothic Next Heavy" panose="020B0604020202020204" pitchFamily="34" charset="0"/>
                <a:cs typeface="Times New Roman" panose="02020603050405020304" pitchFamily="18" charset="0"/>
              </a:rPr>
              <a:t>O</a:t>
            </a:r>
            <a:r>
              <a:rPr lang="en-US" sz="1800" dirty="0">
                <a:effectLst/>
                <a:latin typeface="Trade Gothic Next Heavy" panose="020B0604020202020204" pitchFamily="34" charset="0"/>
                <a:ea typeface="Calibri" panose="020F0502020204030204" pitchFamily="34" charset="0"/>
                <a:cs typeface="Times New Roman" panose="02020603050405020304" pitchFamily="18" charset="0"/>
              </a:rPr>
              <a:t>PERATION AND </a:t>
            </a:r>
            <a:r>
              <a:rPr lang="en-US" sz="2800" dirty="0">
                <a:solidFill>
                  <a:srgbClr val="FF0000"/>
                </a:solidFill>
                <a:effectLst>
                  <a:outerShdw blurRad="38100" dist="38100" dir="2700000" algn="tl">
                    <a:srgbClr val="000000">
                      <a:alpha val="43137"/>
                    </a:srgbClr>
                  </a:outerShdw>
                </a:effectLst>
                <a:latin typeface="Trade Gothic Next Heavy" panose="020B0604020202020204" pitchFamily="34" charset="0"/>
                <a:cs typeface="Times New Roman" panose="02020603050405020304" pitchFamily="18" charset="0"/>
              </a:rPr>
              <a:t>M</a:t>
            </a:r>
            <a:r>
              <a:rPr lang="en-US" sz="1800" dirty="0">
                <a:effectLst/>
                <a:latin typeface="Trade Gothic Next Heavy" panose="020B0604020202020204" pitchFamily="34" charset="0"/>
                <a:ea typeface="Calibri" panose="020F0502020204030204" pitchFamily="34" charset="0"/>
                <a:cs typeface="Times New Roman" panose="02020603050405020304" pitchFamily="18" charset="0"/>
              </a:rPr>
              <a:t>AINTENANCE </a:t>
            </a:r>
            <a:r>
              <a:rPr lang="en-US" sz="2800" dirty="0">
                <a:solidFill>
                  <a:srgbClr val="FF0000"/>
                </a:solidFill>
                <a:effectLst>
                  <a:outerShdw blurRad="38100" dist="38100" dir="2700000" algn="tl">
                    <a:srgbClr val="000000">
                      <a:alpha val="43137"/>
                    </a:srgbClr>
                  </a:outerShdw>
                </a:effectLst>
                <a:latin typeface="Trade Gothic Next Heavy" panose="020B0604020202020204" pitchFamily="34" charset="0"/>
                <a:cs typeface="Times New Roman" panose="02020603050405020304" pitchFamily="18" charset="0"/>
              </a:rPr>
              <a:t>MANUAL</a:t>
            </a:r>
          </a:p>
          <a:p>
            <a:pPr algn="r">
              <a:lnSpc>
                <a:spcPct val="150000"/>
              </a:lnSpc>
              <a:spcBef>
                <a:spcPts val="0"/>
              </a:spcBef>
              <a:spcAft>
                <a:spcPts val="0"/>
              </a:spcAft>
              <a:buNone/>
            </a:pPr>
            <a:r>
              <a:rPr lang="en-US" sz="1800" dirty="0">
                <a:solidFill>
                  <a:srgbClr val="FF0000"/>
                </a:solidFill>
                <a:effectLst>
                  <a:outerShdw blurRad="38100" dist="38100" dir="2700000" algn="tl">
                    <a:srgbClr val="000000">
                      <a:alpha val="43137"/>
                    </a:srgbClr>
                  </a:outerShdw>
                </a:effectLst>
                <a:latin typeface="Trade Gothic Next Heavy" panose="020B0604020202020204" pitchFamily="34" charset="0"/>
                <a:ea typeface="Calibri" panose="020F0502020204030204" pitchFamily="34" charset="0"/>
                <a:cs typeface="Times New Roman" panose="02020603050405020304" pitchFamily="18" charset="0"/>
              </a:rPr>
              <a:t>SMART CHANNEL </a:t>
            </a:r>
            <a:endParaRPr lang="it-IT" sz="1800" dirty="0">
              <a:solidFill>
                <a:srgbClr val="FF0000"/>
              </a:solidFill>
              <a:effectLst>
                <a:outerShdw blurRad="38100" dist="38100" dir="2700000" algn="tl">
                  <a:srgbClr val="000000">
                    <a:alpha val="43137"/>
                  </a:srgbClr>
                </a:outerShdw>
              </a:effectLst>
              <a:latin typeface="Trade Gothic Next Heavy" panose="020B0604020202020204" pitchFamily="34" charset="0"/>
              <a:ea typeface="Calibri" panose="020F0502020204030204" pitchFamily="34" charset="0"/>
              <a:cs typeface="Times New Roman" panose="02020603050405020304" pitchFamily="18" charset="0"/>
            </a:endParaRPr>
          </a:p>
        </p:txBody>
      </p:sp>
      <p:sp>
        <p:nvSpPr>
          <p:cNvPr id="3" name="CasellaDiTesto 2"/>
          <p:cNvSpPr txBox="1">
            <a:spLocks noChangeArrowheads="1"/>
          </p:cNvSpPr>
          <p:nvPr/>
        </p:nvSpPr>
        <p:spPr bwMode="auto">
          <a:xfrm>
            <a:off x="1270670" y="5661024"/>
            <a:ext cx="2447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1100" b="1" dirty="0">
                <a:ea typeface="ＭＳ Ｐゴシック" pitchFamily="34" charset="-128"/>
              </a:rPr>
              <a:t>Date: </a:t>
            </a:r>
            <a:r>
              <a:rPr lang="it-IT" altLang="it-IT" sz="1100" b="1" dirty="0" err="1">
                <a:ea typeface="ＭＳ Ｐゴシック" pitchFamily="34" charset="-128"/>
              </a:rPr>
              <a:t>February</a:t>
            </a:r>
            <a:r>
              <a:rPr lang="it-IT" altLang="it-IT" sz="1100" b="1" dirty="0">
                <a:ea typeface="ＭＳ Ｐゴシック" pitchFamily="34" charset="-128"/>
              </a:rPr>
              <a:t> 3, 2021</a:t>
            </a:r>
          </a:p>
          <a:p>
            <a:pPr eaLnBrk="1" hangingPunct="1">
              <a:spcBef>
                <a:spcPct val="0"/>
              </a:spcBef>
              <a:buFontTx/>
              <a:buNone/>
            </a:pPr>
            <a:r>
              <a:rPr lang="it-IT" altLang="it-IT" sz="1100" b="1" dirty="0">
                <a:ea typeface="ＭＳ Ｐゴシック" pitchFamily="34" charset="-128"/>
              </a:rPr>
              <a:t>Rev. 00a [AE]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nalina 1">
            <a:extLst>
              <a:ext uri="{FF2B5EF4-FFF2-40B4-BE49-F238E27FC236}">
                <a16:creationId xmlns:a16="http://schemas.microsoft.com/office/drawing/2014/main" id="{AEFD07D6-960F-49BE-9155-8C0C7254B311}"/>
              </a:ext>
            </a:extLst>
          </p:cNvPr>
          <p:cNvPicPr/>
          <p:nvPr/>
        </p:nvPicPr>
        <p:blipFill rotWithShape="1">
          <a:blip r:embed="rId2" cstate="print">
            <a:extLst>
              <a:ext uri="{28A0092B-C50C-407E-A947-70E740481C1C}">
                <a14:useLocalDpi xmlns:a14="http://schemas.microsoft.com/office/drawing/2010/main" val="0"/>
              </a:ext>
            </a:extLst>
          </a:blip>
          <a:srcRect l="8122" t="10912" r="8527" b="11143"/>
          <a:stretch/>
        </p:blipFill>
        <p:spPr bwMode="auto">
          <a:xfrm>
            <a:off x="6527252" y="902773"/>
            <a:ext cx="1551305" cy="1079500"/>
          </a:xfrm>
          <a:prstGeom prst="rect">
            <a:avLst/>
          </a:prstGeom>
          <a:noFill/>
          <a:ln>
            <a:noFill/>
          </a:ln>
          <a:extLst>
            <a:ext uri="{53640926-AAD7-44D8-BBD7-CCE9431645EC}">
              <a14:shadowObscured xmlns:a14="http://schemas.microsoft.com/office/drawing/2010/main"/>
            </a:ext>
          </a:extLst>
        </p:spPr>
      </p:pic>
      <p:sp>
        <p:nvSpPr>
          <p:cNvPr id="3" name="CasellaDiTesto 2">
            <a:extLst>
              <a:ext uri="{FF2B5EF4-FFF2-40B4-BE49-F238E27FC236}">
                <a16:creationId xmlns:a16="http://schemas.microsoft.com/office/drawing/2014/main" id="{202261A9-4AE7-468B-BD7D-69DC0EE68007}"/>
              </a:ext>
            </a:extLst>
          </p:cNvPr>
          <p:cNvSpPr txBox="1"/>
          <p:nvPr/>
        </p:nvSpPr>
        <p:spPr>
          <a:xfrm>
            <a:off x="406574" y="836712"/>
            <a:ext cx="6336704" cy="369332"/>
          </a:xfrm>
          <a:prstGeom prst="rect">
            <a:avLst/>
          </a:prstGeom>
          <a:noFill/>
        </p:spPr>
        <p:txBody>
          <a:bodyPr wrap="square" rtlCol="0">
            <a:spAutoFit/>
          </a:bodyPr>
          <a:lstStyle/>
          <a:p>
            <a:r>
              <a:rPr lang="it-IT" dirty="0"/>
              <a:t>3.3.2 ALIGNEMENT ON Z AXIS</a:t>
            </a:r>
          </a:p>
        </p:txBody>
      </p:sp>
      <p:sp>
        <p:nvSpPr>
          <p:cNvPr id="4" name="CasellaDiTesto 3">
            <a:extLst>
              <a:ext uri="{FF2B5EF4-FFF2-40B4-BE49-F238E27FC236}">
                <a16:creationId xmlns:a16="http://schemas.microsoft.com/office/drawing/2014/main" id="{7B6B49E1-2068-43EA-B171-AA35100B7467}"/>
              </a:ext>
            </a:extLst>
          </p:cNvPr>
          <p:cNvSpPr txBox="1"/>
          <p:nvPr/>
        </p:nvSpPr>
        <p:spPr>
          <a:xfrm>
            <a:off x="406574" y="1268748"/>
            <a:ext cx="5904656" cy="553998"/>
          </a:xfrm>
          <a:prstGeom prst="rect">
            <a:avLst/>
          </a:prstGeom>
          <a:noFill/>
        </p:spPr>
        <p:txBody>
          <a:bodyPr wrap="square" rtlCol="0">
            <a:spAutoFit/>
          </a:bodyPr>
          <a:lstStyle/>
          <a:p>
            <a:r>
              <a:rPr lang="en-US" sz="1000" dirty="0">
                <a:effectLst/>
                <a:latin typeface="Verdana" panose="020B0604030504040204" pitchFamily="34" charset="0"/>
                <a:ea typeface="Calibri" panose="020F0502020204030204" pitchFamily="34" charset="0"/>
                <a:cs typeface="Times New Roman" panose="02020603050405020304" pitchFamily="18" charset="0"/>
              </a:rPr>
              <a:t>During the alignment phase, verify that no sharp edges are found at the junction between adjacent sidewalls, as that might cause permanent damage to the chain or wrong performance</a:t>
            </a:r>
            <a:endParaRPr lang="it-IT" sz="1000" dirty="0"/>
          </a:p>
        </p:txBody>
      </p:sp>
      <p:sp>
        <p:nvSpPr>
          <p:cNvPr id="5" name="CasellaDiTesto 4">
            <a:extLst>
              <a:ext uri="{FF2B5EF4-FFF2-40B4-BE49-F238E27FC236}">
                <a16:creationId xmlns:a16="http://schemas.microsoft.com/office/drawing/2014/main" id="{2D1A243D-82DE-4E17-A74F-577459695BC2}"/>
              </a:ext>
            </a:extLst>
          </p:cNvPr>
          <p:cNvSpPr txBox="1"/>
          <p:nvPr/>
        </p:nvSpPr>
        <p:spPr>
          <a:xfrm>
            <a:off x="416975" y="2120769"/>
            <a:ext cx="5287338" cy="830997"/>
          </a:xfrm>
          <a:prstGeom prst="rect">
            <a:avLst/>
          </a:prstGeom>
          <a:noFill/>
        </p:spPr>
        <p:txBody>
          <a:bodyPr wrap="square" rtlCol="0">
            <a:spAutoFit/>
          </a:bodyPr>
          <a:lstStyle/>
          <a:p>
            <a:r>
              <a:rPr lang="en-US" sz="1000" dirty="0">
                <a:effectLst/>
                <a:latin typeface="Verdana" panose="020B0604030504040204" pitchFamily="34" charset="0"/>
                <a:ea typeface="Calibri" panose="020F0502020204030204" pitchFamily="34" charset="0"/>
                <a:cs typeface="Times New Roman" panose="02020603050405020304" pitchFamily="18" charset="0"/>
              </a:rPr>
              <a:t>Make sure to obtain a precisely parallel alignment between the guide channel and the machine rail. It is recommended to use a laser pointer or a straight wire (not supplied by </a:t>
            </a:r>
            <a:r>
              <a:rPr lang="en-US" sz="1000" dirty="0" err="1">
                <a:effectLst/>
                <a:latin typeface="Verdana" panose="020B0604030504040204" pitchFamily="34" charset="0"/>
                <a:ea typeface="Calibri" panose="020F0502020204030204" pitchFamily="34" charset="0"/>
                <a:cs typeface="Times New Roman" panose="02020603050405020304" pitchFamily="18" charset="0"/>
              </a:rPr>
              <a:t>Brevetti</a:t>
            </a:r>
            <a:r>
              <a:rPr lang="en-US" sz="1000" dirty="0">
                <a:effectLst/>
                <a:latin typeface="Verdana" panose="020B0604030504040204" pitchFamily="34" charset="0"/>
                <a:ea typeface="Calibri" panose="020F0502020204030204" pitchFamily="34" charset="0"/>
                <a:cs typeface="Times New Roman" panose="02020603050405020304" pitchFamily="18" charset="0"/>
              </a:rPr>
              <a:t>).</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pic>
        <p:nvPicPr>
          <p:cNvPr id="6" name="Immagine 5">
            <a:extLst>
              <a:ext uri="{FF2B5EF4-FFF2-40B4-BE49-F238E27FC236}">
                <a16:creationId xmlns:a16="http://schemas.microsoft.com/office/drawing/2014/main" id="{A16DF1BD-D1C0-48B5-987D-C259F031151F}"/>
              </a:ext>
            </a:extLst>
          </p:cNvPr>
          <p:cNvPicPr/>
          <p:nvPr/>
        </p:nvPicPr>
        <p:blipFill rotWithShape="1">
          <a:blip r:embed="rId3"/>
          <a:srcRect l="4041" t="7495" r="2318" b="5928"/>
          <a:stretch/>
        </p:blipFill>
        <p:spPr bwMode="auto">
          <a:xfrm>
            <a:off x="6210388" y="2326998"/>
            <a:ext cx="2185035" cy="1259840"/>
          </a:xfrm>
          <a:prstGeom prst="rect">
            <a:avLst/>
          </a:prstGeom>
          <a:ln>
            <a:noFill/>
          </a:ln>
          <a:extLst>
            <a:ext uri="{53640926-AAD7-44D8-BBD7-CCE9431645EC}">
              <a14:shadowObscured xmlns:a14="http://schemas.microsoft.com/office/drawing/2010/main"/>
            </a:ext>
          </a:extLst>
        </p:spPr>
      </p:pic>
      <p:pic>
        <p:nvPicPr>
          <p:cNvPr id="7" name="Immagine 6">
            <a:extLst>
              <a:ext uri="{FF2B5EF4-FFF2-40B4-BE49-F238E27FC236}">
                <a16:creationId xmlns:a16="http://schemas.microsoft.com/office/drawing/2014/main" id="{8038D13C-0DF0-4D0A-ABD8-D20BBABD396D}"/>
              </a:ext>
            </a:extLst>
          </p:cNvPr>
          <p:cNvPicPr/>
          <p:nvPr/>
        </p:nvPicPr>
        <p:blipFill rotWithShape="1">
          <a:blip r:embed="rId4"/>
          <a:srcRect l="3542" r="3833"/>
          <a:stretch/>
        </p:blipFill>
        <p:spPr bwMode="auto">
          <a:xfrm>
            <a:off x="9407574" y="2326998"/>
            <a:ext cx="1598295" cy="1259840"/>
          </a:xfrm>
          <a:prstGeom prst="rect">
            <a:avLst/>
          </a:prstGeom>
          <a:ln>
            <a:noFill/>
          </a:ln>
          <a:extLst>
            <a:ext uri="{53640926-AAD7-44D8-BBD7-CCE9431645EC}">
              <a14:shadowObscured xmlns:a14="http://schemas.microsoft.com/office/drawing/2010/main"/>
            </a:ext>
          </a:extLst>
        </p:spPr>
      </p:pic>
      <p:pic>
        <p:nvPicPr>
          <p:cNvPr id="8" name="Immagine 7" descr="Immagine">
            <a:extLst>
              <a:ext uri="{FF2B5EF4-FFF2-40B4-BE49-F238E27FC236}">
                <a16:creationId xmlns:a16="http://schemas.microsoft.com/office/drawing/2014/main" id="{1113B563-76FA-4D02-83C4-D2A8446D6C67}"/>
              </a:ext>
            </a:extLst>
          </p:cNvPr>
          <p:cNvPicPr/>
          <p:nvPr/>
        </p:nvPicPr>
        <p:blipFill>
          <a:blip r:embed="rId5" cstate="print">
            <a:extLst>
              <a:ext uri="{28A0092B-C50C-407E-A947-70E740481C1C}">
                <a14:useLocalDpi xmlns:a14="http://schemas.microsoft.com/office/drawing/2010/main" val="0"/>
              </a:ext>
            </a:extLst>
          </a:blip>
          <a:srcRect t="35123" b="34914"/>
          <a:stretch>
            <a:fillRect/>
          </a:stretch>
        </p:blipFill>
        <p:spPr bwMode="auto">
          <a:xfrm>
            <a:off x="572714" y="4535152"/>
            <a:ext cx="4975860" cy="1054100"/>
          </a:xfrm>
          <a:prstGeom prst="rect">
            <a:avLst/>
          </a:prstGeom>
          <a:noFill/>
          <a:ln>
            <a:noFill/>
          </a:ln>
        </p:spPr>
      </p:pic>
      <p:pic>
        <p:nvPicPr>
          <p:cNvPr id="9" name="Immagine 8">
            <a:extLst>
              <a:ext uri="{FF2B5EF4-FFF2-40B4-BE49-F238E27FC236}">
                <a16:creationId xmlns:a16="http://schemas.microsoft.com/office/drawing/2014/main" id="{248686F7-A7BC-46B1-BBA4-269D6FA3A78E}"/>
              </a:ext>
            </a:extLst>
          </p:cNvPr>
          <p:cNvPicPr/>
          <p:nvPr/>
        </p:nvPicPr>
        <p:blipFill rotWithShape="1">
          <a:blip r:embed="rId6" cstate="print">
            <a:extLst>
              <a:ext uri="{28A0092B-C50C-407E-A947-70E740481C1C}">
                <a14:useLocalDpi xmlns:a14="http://schemas.microsoft.com/office/drawing/2010/main" val="0"/>
              </a:ext>
            </a:extLst>
          </a:blip>
          <a:srcRect l="10585" t="9265" r="12241" b="23070"/>
          <a:stretch/>
        </p:blipFill>
        <p:spPr bwMode="auto">
          <a:xfrm>
            <a:off x="6442212" y="4077072"/>
            <a:ext cx="1958340" cy="1966170"/>
          </a:xfrm>
          <a:prstGeom prst="rect">
            <a:avLst/>
          </a:prstGeom>
          <a:ln>
            <a:noFill/>
          </a:ln>
          <a:extLst>
            <a:ext uri="{53640926-AAD7-44D8-BBD7-CCE9431645EC}">
              <a14:shadowObscured xmlns:a14="http://schemas.microsoft.com/office/drawing/2010/main"/>
            </a:ext>
          </a:extLst>
        </p:spPr>
      </p:pic>
      <p:sp>
        <p:nvSpPr>
          <p:cNvPr id="10" name="CasellaDiTesto 9">
            <a:extLst>
              <a:ext uri="{FF2B5EF4-FFF2-40B4-BE49-F238E27FC236}">
                <a16:creationId xmlns:a16="http://schemas.microsoft.com/office/drawing/2014/main" id="{96D34748-E672-450E-86DC-F05583E6D8A8}"/>
              </a:ext>
            </a:extLst>
          </p:cNvPr>
          <p:cNvSpPr txBox="1"/>
          <p:nvPr/>
        </p:nvSpPr>
        <p:spPr>
          <a:xfrm>
            <a:off x="406574" y="2998662"/>
            <a:ext cx="5711164" cy="1639936"/>
          </a:xfrm>
          <a:prstGeom prst="rect">
            <a:avLst/>
          </a:prstGeom>
          <a:noFill/>
        </p:spPr>
        <p:txBody>
          <a:bodyPr wrap="square" rtlCol="0">
            <a:spAutoFit/>
          </a:bodyPr>
          <a:lstStyle/>
          <a:p>
            <a:pPr algn="just">
              <a:lnSpc>
                <a:spcPct val="115000"/>
              </a:lnSpc>
              <a:spcAft>
                <a:spcPts val="400"/>
              </a:spcAft>
            </a:pPr>
            <a:r>
              <a:rPr lang="en-US" sz="1200" dirty="0">
                <a:effectLst/>
                <a:latin typeface="Verdana" panose="020B0604030504040204" pitchFamily="34" charset="0"/>
                <a:ea typeface="Calibri" panose="020F0502020204030204" pitchFamily="34" charset="0"/>
                <a:cs typeface="Arial" panose="020B0604020202020204" pitchFamily="34" charset="0"/>
              </a:rPr>
              <a:t>ATTENTION!</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15000"/>
              </a:lnSpc>
              <a:spcAft>
                <a:spcPts val="400"/>
              </a:spcAft>
            </a:pPr>
            <a:r>
              <a:rPr lang="en-US" sz="1200" dirty="0">
                <a:effectLst/>
                <a:latin typeface="Verdana" panose="020B0604030504040204" pitchFamily="34" charset="0"/>
                <a:ea typeface="Calibri" panose="020F0502020204030204" pitchFamily="34" charset="0"/>
                <a:cs typeface="Arial" panose="020B0604020202020204" pitchFamily="34" charset="0"/>
              </a:rPr>
              <a:t>Do not align the guide channel straight against the rail, as it might be misaligned itself.</a:t>
            </a:r>
            <a:r>
              <a:rPr lang="it-IT" sz="1200" dirty="0">
                <a:latin typeface="Verdana" panose="020B0604030504040204" pitchFamily="34" charset="0"/>
                <a:ea typeface="Calibri" panose="020F0502020204030204" pitchFamily="34" charset="0"/>
                <a:cs typeface="Times New Roman" panose="02020603050405020304" pitchFamily="18" charset="0"/>
              </a:rPr>
              <a:t> </a:t>
            </a:r>
            <a:r>
              <a:rPr lang="en-US" sz="1200" dirty="0">
                <a:effectLst/>
                <a:latin typeface="Verdana" panose="020B0604030504040204" pitchFamily="34" charset="0"/>
                <a:ea typeface="Calibri" panose="020F0502020204030204" pitchFamily="34" charset="0"/>
                <a:cs typeface="Arial" panose="020B0604020202020204" pitchFamily="34" charset="0"/>
              </a:rPr>
              <a:t>The recommended way to assemble the guide channel is to join the extreme travel positions (A and B in the image below, top view) with a laser pointer or a wire and align sidewalls accordingly</a:t>
            </a:r>
            <a:r>
              <a:rPr lang="en-US" sz="1800" dirty="0">
                <a:effectLst/>
                <a:latin typeface="Verdana" panose="020B0604030504040204" pitchFamily="34" charset="0"/>
                <a:ea typeface="Calibri" panose="020F0502020204030204" pitchFamily="34" charset="0"/>
                <a:cs typeface="Arial" panose="020B0604020202020204" pitchFamily="34" charset="0"/>
              </a:rPr>
              <a:t>.</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11" name="CasellaDiTesto 10">
            <a:extLst>
              <a:ext uri="{FF2B5EF4-FFF2-40B4-BE49-F238E27FC236}">
                <a16:creationId xmlns:a16="http://schemas.microsoft.com/office/drawing/2014/main" id="{FE87343A-F209-4007-8A3F-1795FC0CB99F}"/>
              </a:ext>
            </a:extLst>
          </p:cNvPr>
          <p:cNvSpPr txBox="1"/>
          <p:nvPr/>
        </p:nvSpPr>
        <p:spPr>
          <a:xfrm>
            <a:off x="8615486" y="4288916"/>
            <a:ext cx="3312368" cy="1754326"/>
          </a:xfrm>
          <a:prstGeom prst="rect">
            <a:avLst/>
          </a:prstGeom>
          <a:noFill/>
        </p:spPr>
        <p:txBody>
          <a:bodyPr wrap="square" rtlCol="0">
            <a:spAutoFit/>
          </a:bodyPr>
          <a:lstStyle/>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Make sure the maximum misalignment between the chain and the machine (Z in the above image) falls within the A1/A range, as indicated in the charts at the previous pages of the manual.</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000" dirty="0">
                <a:effectLst/>
                <a:latin typeface="Verdana" panose="020B0604030504040204" pitchFamily="34" charset="0"/>
                <a:ea typeface="Calibri" panose="020F0502020204030204" pitchFamily="34" charset="0"/>
                <a:cs typeface="Times New Roman" panose="02020603050405020304" pitchFamily="18" charset="0"/>
              </a:rPr>
              <a:t> If Z is greater, it is necessary to provide the chain with an anti-misalignment device (supplied by </a:t>
            </a:r>
            <a:r>
              <a:rPr lang="en-US" sz="1000" dirty="0" err="1">
                <a:effectLst/>
                <a:latin typeface="Verdana" panose="020B0604030504040204" pitchFamily="34" charset="0"/>
                <a:ea typeface="Calibri" panose="020F0502020204030204" pitchFamily="34" charset="0"/>
                <a:cs typeface="Times New Roman" panose="02020603050405020304" pitchFamily="18" charset="0"/>
              </a:rPr>
              <a:t>Brevetti</a:t>
            </a:r>
            <a:r>
              <a:rPr lang="en-US" sz="1000" dirty="0">
                <a:effectLst/>
                <a:latin typeface="Verdana" panose="020B0604030504040204" pitchFamily="34" charset="0"/>
                <a:ea typeface="Calibri" panose="020F0502020204030204" pitchFamily="34" charset="0"/>
                <a:cs typeface="Times New Roman" panose="02020603050405020304" pitchFamily="18" charset="0"/>
              </a:rPr>
              <a:t> </a:t>
            </a:r>
            <a:r>
              <a:rPr lang="en-US" sz="1000" dirty="0" err="1">
                <a:effectLst/>
                <a:latin typeface="Verdana" panose="020B0604030504040204" pitchFamily="34" charset="0"/>
                <a:ea typeface="Calibri" panose="020F0502020204030204" pitchFamily="34" charset="0"/>
                <a:cs typeface="Times New Roman" panose="02020603050405020304" pitchFamily="18" charset="0"/>
              </a:rPr>
              <a:t>Stendalto</a:t>
            </a:r>
            <a:r>
              <a:rPr lang="en-US" sz="1000" dirty="0">
                <a:effectLst/>
                <a:latin typeface="Verdana" panose="020B0604030504040204" pitchFamily="34" charset="0"/>
                <a:ea typeface="Calibri" panose="020F0502020204030204" pitchFamily="34" charset="0"/>
                <a:cs typeface="Times New Roman" panose="02020603050405020304" pitchFamily="18" charset="0"/>
              </a:rPr>
              <a:t> on request)</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12" name="CasellaDiTesto 11">
            <a:extLst>
              <a:ext uri="{FF2B5EF4-FFF2-40B4-BE49-F238E27FC236}">
                <a16:creationId xmlns:a16="http://schemas.microsoft.com/office/drawing/2014/main" id="{F002CB1C-6839-4F29-BC35-B1186BD7D6DE}"/>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10</a:t>
            </a:fld>
            <a:endParaRPr lang="it-IT" sz="1200" dirty="0"/>
          </a:p>
        </p:txBody>
      </p:sp>
    </p:spTree>
    <p:extLst>
      <p:ext uri="{BB962C8B-B14F-4D97-AF65-F5344CB8AC3E}">
        <p14:creationId xmlns:p14="http://schemas.microsoft.com/office/powerpoint/2010/main" val="388583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02261A9-4AE7-468B-BD7D-69DC0EE68007}"/>
              </a:ext>
            </a:extLst>
          </p:cNvPr>
          <p:cNvSpPr txBox="1"/>
          <p:nvPr/>
        </p:nvSpPr>
        <p:spPr>
          <a:xfrm>
            <a:off x="406574" y="836712"/>
            <a:ext cx="6336704" cy="369332"/>
          </a:xfrm>
          <a:prstGeom prst="rect">
            <a:avLst/>
          </a:prstGeom>
          <a:noFill/>
        </p:spPr>
        <p:txBody>
          <a:bodyPr wrap="square" rtlCol="0">
            <a:spAutoFit/>
          </a:bodyPr>
          <a:lstStyle/>
          <a:p>
            <a:r>
              <a:rPr lang="it-IT" dirty="0"/>
              <a:t>3.3.1 ALIGNEMENT ON Y AXIS</a:t>
            </a:r>
          </a:p>
        </p:txBody>
      </p:sp>
      <p:sp>
        <p:nvSpPr>
          <p:cNvPr id="4" name="CasellaDiTesto 3">
            <a:extLst>
              <a:ext uri="{FF2B5EF4-FFF2-40B4-BE49-F238E27FC236}">
                <a16:creationId xmlns:a16="http://schemas.microsoft.com/office/drawing/2014/main" id="{7B6B49E1-2068-43EA-B171-AA35100B7467}"/>
              </a:ext>
            </a:extLst>
          </p:cNvPr>
          <p:cNvSpPr txBox="1"/>
          <p:nvPr/>
        </p:nvSpPr>
        <p:spPr>
          <a:xfrm>
            <a:off x="309609" y="1243535"/>
            <a:ext cx="5904656" cy="646331"/>
          </a:xfrm>
          <a:prstGeom prst="rect">
            <a:avLst/>
          </a:prstGeom>
          <a:noFill/>
        </p:spPr>
        <p:txBody>
          <a:bodyPr wrap="square" rtlCol="0">
            <a:spAutoFit/>
          </a:bodyPr>
          <a:lstStyle/>
          <a:p>
            <a:r>
              <a:rPr lang="en-GB" sz="1200" dirty="0">
                <a:effectLst/>
                <a:latin typeface="Verdana" panose="020B0604030504040204" pitchFamily="34" charset="0"/>
                <a:ea typeface="Calibri" panose="020F0502020204030204" pitchFamily="34" charset="0"/>
                <a:cs typeface="Arial" panose="020B0604020202020204" pitchFamily="34" charset="0"/>
              </a:rPr>
              <a:t>The chain movable point must be installed at the correct height to allow the correct movement of the chain along the travel distance, and the tow arm must respect the tolerance given.</a:t>
            </a:r>
            <a:endParaRPr lang="it-IT" sz="1200" dirty="0"/>
          </a:p>
        </p:txBody>
      </p:sp>
      <p:sp>
        <p:nvSpPr>
          <p:cNvPr id="17" name="CasellaDiTesto 16">
            <a:extLst>
              <a:ext uri="{FF2B5EF4-FFF2-40B4-BE49-F238E27FC236}">
                <a16:creationId xmlns:a16="http://schemas.microsoft.com/office/drawing/2014/main" id="{AE0EC894-696E-435C-BE09-17F27215823D}"/>
              </a:ext>
            </a:extLst>
          </p:cNvPr>
          <p:cNvSpPr txBox="1"/>
          <p:nvPr/>
        </p:nvSpPr>
        <p:spPr>
          <a:xfrm>
            <a:off x="343875" y="1942545"/>
            <a:ext cx="6387482" cy="830997"/>
          </a:xfrm>
          <a:prstGeom prst="rect">
            <a:avLst/>
          </a:prstGeom>
          <a:noFill/>
        </p:spPr>
        <p:txBody>
          <a:bodyPr wrap="square">
            <a:spAutoFit/>
          </a:bodyPr>
          <a:lstStyle/>
          <a:p>
            <a:r>
              <a:rPr lang="en-GB" sz="1200" dirty="0">
                <a:effectLst/>
                <a:latin typeface="Verdana" panose="020B0604030504040204" pitchFamily="34" charset="0"/>
                <a:ea typeface="Calibri" panose="020F0502020204030204" pitchFamily="34" charset="0"/>
                <a:cs typeface="Arial" panose="020B0604020202020204" pitchFamily="34" charset="0"/>
              </a:rPr>
              <a:t>If the height is not constant and changes significantly along the travel, find the highest point (i.e. the minimum height from the tow arm) and use it as reference height. The areas with different height must be raised through shims to become level with the reference height.</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19" name="Immagine 18" descr="Immagine che contiene testo, gioco, utensiledimetallo, controllore&#10;&#10;Descrizione generata automaticamente">
            <a:extLst>
              <a:ext uri="{FF2B5EF4-FFF2-40B4-BE49-F238E27FC236}">
                <a16:creationId xmlns:a16="http://schemas.microsoft.com/office/drawing/2014/main" id="{AC36F3D1-E297-4363-A6E2-CDE1B106E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580" y="936023"/>
            <a:ext cx="2153320" cy="1661445"/>
          </a:xfrm>
          <a:prstGeom prst="rect">
            <a:avLst/>
          </a:prstGeom>
        </p:spPr>
      </p:pic>
      <p:graphicFrame>
        <p:nvGraphicFramePr>
          <p:cNvPr id="20" name="Tabella 19">
            <a:extLst>
              <a:ext uri="{FF2B5EF4-FFF2-40B4-BE49-F238E27FC236}">
                <a16:creationId xmlns:a16="http://schemas.microsoft.com/office/drawing/2014/main" id="{769AAADD-5E68-415D-A333-E8F334D61BC4}"/>
              </a:ext>
            </a:extLst>
          </p:cNvPr>
          <p:cNvGraphicFramePr>
            <a:graphicFrameLocks noGrp="1"/>
          </p:cNvGraphicFramePr>
          <p:nvPr>
            <p:extLst>
              <p:ext uri="{D42A27DB-BD31-4B8C-83A1-F6EECF244321}">
                <p14:modId xmlns:p14="http://schemas.microsoft.com/office/powerpoint/2010/main" val="1383357049"/>
              </p:ext>
            </p:extLst>
          </p:nvPr>
        </p:nvGraphicFramePr>
        <p:xfrm>
          <a:off x="9119542" y="1506522"/>
          <a:ext cx="1512168" cy="520448"/>
        </p:xfrm>
        <a:graphic>
          <a:graphicData uri="http://schemas.openxmlformats.org/drawingml/2006/table">
            <a:tbl>
              <a:tblPr firstRow="1" firstCol="1" bandRow="1">
                <a:tableStyleId>{5C22544A-7EE6-4342-B048-85BDC9FD1C3A}</a:tableStyleId>
              </a:tblPr>
              <a:tblGrid>
                <a:gridCol w="756084">
                  <a:extLst>
                    <a:ext uri="{9D8B030D-6E8A-4147-A177-3AD203B41FA5}">
                      <a16:colId xmlns:a16="http://schemas.microsoft.com/office/drawing/2014/main" val="2118279248"/>
                    </a:ext>
                  </a:extLst>
                </a:gridCol>
                <a:gridCol w="756084">
                  <a:extLst>
                    <a:ext uri="{9D8B030D-6E8A-4147-A177-3AD203B41FA5}">
                      <a16:colId xmlns:a16="http://schemas.microsoft.com/office/drawing/2014/main" val="546337889"/>
                    </a:ext>
                  </a:extLst>
                </a:gridCol>
              </a:tblGrid>
              <a:tr h="260224">
                <a:tc>
                  <a:txBody>
                    <a:bodyPr/>
                    <a:lstStyle/>
                    <a:p>
                      <a:pPr algn="ctr">
                        <a:lnSpc>
                          <a:spcPct val="115000"/>
                        </a:lnSpc>
                        <a:spcAft>
                          <a:spcPts val="400"/>
                        </a:spcAft>
                      </a:pPr>
                      <a:r>
                        <a:rPr lang="it-IT" sz="800" dirty="0">
                          <a:solidFill>
                            <a:schemeClr val="tx1"/>
                          </a:solidFill>
                          <a:effectLst/>
                        </a:rPr>
                        <a:t>CHAIN</a:t>
                      </a:r>
                      <a:endParaRPr lang="it-IT"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dirty="0">
                          <a:solidFill>
                            <a:schemeClr val="tx1"/>
                          </a:solidFill>
                          <a:effectLst/>
                        </a:rPr>
                        <a:t>W </a:t>
                      </a:r>
                      <a:r>
                        <a:rPr lang="it-IT" sz="900" dirty="0">
                          <a:solidFill>
                            <a:schemeClr val="tx1"/>
                          </a:solidFill>
                          <a:effectLst/>
                        </a:rPr>
                        <a:t>mm</a:t>
                      </a:r>
                      <a:endParaRPr lang="it-IT"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54700813"/>
                  </a:ext>
                </a:extLst>
              </a:tr>
              <a:tr h="260224">
                <a:tc>
                  <a:txBody>
                    <a:bodyPr/>
                    <a:lstStyle/>
                    <a:p>
                      <a:pPr algn="ctr">
                        <a:lnSpc>
                          <a:spcPct val="115000"/>
                        </a:lnSpc>
                        <a:spcAft>
                          <a:spcPts val="400"/>
                        </a:spcAft>
                      </a:pPr>
                      <a:r>
                        <a:rPr lang="it-IT" sz="800" dirty="0">
                          <a:solidFill>
                            <a:schemeClr val="tx1"/>
                          </a:solidFill>
                          <a:effectLst/>
                        </a:rPr>
                        <a:t>325</a:t>
                      </a:r>
                      <a:endParaRPr lang="it-IT"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dirty="0">
                          <a:solidFill>
                            <a:schemeClr val="tx1"/>
                          </a:solidFill>
                          <a:effectLst/>
                        </a:rPr>
                        <a:t>140</a:t>
                      </a:r>
                      <a:endParaRPr lang="it-IT"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4394611"/>
                  </a:ext>
                </a:extLst>
              </a:tr>
            </a:tbl>
          </a:graphicData>
        </a:graphic>
      </p:graphicFrame>
      <p:sp>
        <p:nvSpPr>
          <p:cNvPr id="28" name="Rectangle 12">
            <a:extLst>
              <a:ext uri="{FF2B5EF4-FFF2-40B4-BE49-F238E27FC236}">
                <a16:creationId xmlns:a16="http://schemas.microsoft.com/office/drawing/2014/main" id="{EDE8FA88-19F5-4603-8965-1E8DCA3A6C03}"/>
              </a:ext>
            </a:extLst>
          </p:cNvPr>
          <p:cNvSpPr>
            <a:spLocks noChangeArrowheads="1"/>
          </p:cNvSpPr>
          <p:nvPr/>
        </p:nvSpPr>
        <p:spPr bwMode="auto">
          <a:xfrm>
            <a:off x="343875" y="2826221"/>
            <a:ext cx="115026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3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350" algn="l" defTabSz="914400" rtl="0" eaLnBrk="0" fontAlgn="base" latinLnBrk="0" hangingPunct="0">
              <a:lnSpc>
                <a:spcPct val="100000"/>
              </a:lnSpc>
              <a:spcBef>
                <a:spcPct val="0"/>
              </a:spcBef>
              <a:spcAft>
                <a:spcPct val="0"/>
              </a:spcAft>
              <a:buClrTx/>
              <a:buSzTx/>
              <a:buFontTx/>
              <a:buNone/>
              <a:tabLst/>
            </a:pPr>
            <a:r>
              <a:rPr kumimoji="0" lang="en-GB" altLang="it-IT" sz="12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Follow the chart on the top to identify the correct height. </a:t>
            </a:r>
          </a:p>
          <a:p>
            <a:pPr marL="0" marR="0" lvl="0" indent="6350" algn="l" defTabSz="914400" rtl="0" eaLnBrk="0" fontAlgn="base" latinLnBrk="0" hangingPunct="0">
              <a:lnSpc>
                <a:spcPct val="100000"/>
              </a:lnSpc>
              <a:spcBef>
                <a:spcPct val="0"/>
              </a:spcBef>
              <a:spcAft>
                <a:spcPct val="0"/>
              </a:spcAft>
              <a:buClrTx/>
              <a:buSzTx/>
              <a:buFontTx/>
              <a:buNone/>
              <a:tabLst/>
            </a:pPr>
            <a:r>
              <a:rPr kumimoji="0" lang="en-GB" altLang="it-IT" sz="12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If shimming is required, consider the following recommendations, and make sure to avoid galvanic corrosion between stainless and non-stainless components.</a:t>
            </a:r>
            <a:endParaRPr kumimoji="0" lang="it-IT" altLang="it-IT" sz="1200" b="0" i="0" u="none" strike="noStrike" cap="none" normalizeH="0" baseline="0" dirty="0">
              <a:ln>
                <a:noFill/>
              </a:ln>
              <a:solidFill>
                <a:schemeClr val="tx1"/>
              </a:solidFill>
              <a:effectLst/>
            </a:endParaRPr>
          </a:p>
          <a:p>
            <a:pPr marL="0" marR="0" lvl="0" indent="635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1275" name="Immagine 17">
            <a:extLst>
              <a:ext uri="{FF2B5EF4-FFF2-40B4-BE49-F238E27FC236}">
                <a16:creationId xmlns:a16="http://schemas.microsoft.com/office/drawing/2014/main" id="{246EE128-09FC-4709-8E11-1DA9BD8E9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85" t="9265" r="12241" b="23070"/>
          <a:stretch>
            <a:fillRect/>
          </a:stretch>
        </p:blipFill>
        <p:spPr bwMode="auto">
          <a:xfrm>
            <a:off x="4871070" y="5142183"/>
            <a:ext cx="1468437" cy="94456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13">
            <a:extLst>
              <a:ext uri="{FF2B5EF4-FFF2-40B4-BE49-F238E27FC236}">
                <a16:creationId xmlns:a16="http://schemas.microsoft.com/office/drawing/2014/main" id="{54E92CE7-E8F8-4B47-A19E-1A0B89E4FEBE}"/>
              </a:ext>
            </a:extLst>
          </p:cNvPr>
          <p:cNvSpPr>
            <a:spLocks noChangeArrowheads="1"/>
          </p:cNvSpPr>
          <p:nvPr/>
        </p:nvSpPr>
        <p:spPr bwMode="auto">
          <a:xfrm>
            <a:off x="343875" y="4012650"/>
            <a:ext cx="1150266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350" eaLnBrk="0" hangingPunct="0">
              <a:tabLst>
                <a:tab pos="2970213" algn="l"/>
              </a:tabLst>
              <a:defRPr>
                <a:solidFill>
                  <a:schemeClr val="tx1"/>
                </a:solidFill>
                <a:latin typeface="Arial" panose="020B0604020202020204" pitchFamily="34" charset="0"/>
              </a:defRPr>
            </a:lvl1pPr>
            <a:lvl2pPr eaLnBrk="0" hangingPunct="0">
              <a:tabLst>
                <a:tab pos="2970213" algn="l"/>
              </a:tabLst>
              <a:defRPr>
                <a:solidFill>
                  <a:schemeClr val="tx1"/>
                </a:solidFill>
                <a:latin typeface="Arial" panose="020B0604020202020204" pitchFamily="34" charset="0"/>
              </a:defRPr>
            </a:lvl2pPr>
            <a:lvl3pPr eaLnBrk="0" hangingPunct="0">
              <a:tabLst>
                <a:tab pos="2970213" algn="l"/>
              </a:tabLst>
              <a:defRPr>
                <a:solidFill>
                  <a:schemeClr val="tx1"/>
                </a:solidFill>
                <a:latin typeface="Arial" panose="020B0604020202020204" pitchFamily="34" charset="0"/>
              </a:defRPr>
            </a:lvl3pPr>
            <a:lvl4pPr eaLnBrk="0" hangingPunct="0">
              <a:tabLst>
                <a:tab pos="2970213" algn="l"/>
              </a:tabLst>
              <a:defRPr>
                <a:solidFill>
                  <a:schemeClr val="tx1"/>
                </a:solidFill>
                <a:latin typeface="Arial" panose="020B0604020202020204" pitchFamily="34" charset="0"/>
              </a:defRPr>
            </a:lvl4pPr>
            <a:lvl5pPr eaLnBrk="0" hangingPunct="0">
              <a:tabLst>
                <a:tab pos="2970213" algn="l"/>
              </a:tabLst>
              <a:defRPr>
                <a:solidFill>
                  <a:schemeClr val="tx1"/>
                </a:solidFill>
                <a:latin typeface="Arial" panose="020B0604020202020204" pitchFamily="34" charset="0"/>
              </a:defRPr>
            </a:lvl5pPr>
            <a:lvl6pPr eaLnBrk="0" fontAlgn="base" hangingPunct="0">
              <a:spcBef>
                <a:spcPct val="0"/>
              </a:spcBef>
              <a:spcAft>
                <a:spcPct val="0"/>
              </a:spcAft>
              <a:tabLst>
                <a:tab pos="2970213" algn="l"/>
              </a:tabLst>
              <a:defRPr>
                <a:solidFill>
                  <a:schemeClr val="tx1"/>
                </a:solidFill>
                <a:latin typeface="Arial" panose="020B0604020202020204" pitchFamily="34" charset="0"/>
              </a:defRPr>
            </a:lvl6pPr>
            <a:lvl7pPr eaLnBrk="0" fontAlgn="base" hangingPunct="0">
              <a:spcBef>
                <a:spcPct val="0"/>
              </a:spcBef>
              <a:spcAft>
                <a:spcPct val="0"/>
              </a:spcAft>
              <a:tabLst>
                <a:tab pos="2970213" algn="l"/>
              </a:tabLst>
              <a:defRPr>
                <a:solidFill>
                  <a:schemeClr val="tx1"/>
                </a:solidFill>
                <a:latin typeface="Arial" panose="020B0604020202020204" pitchFamily="34" charset="0"/>
              </a:defRPr>
            </a:lvl7pPr>
            <a:lvl8pPr eaLnBrk="0" fontAlgn="base" hangingPunct="0">
              <a:spcBef>
                <a:spcPct val="0"/>
              </a:spcBef>
              <a:spcAft>
                <a:spcPct val="0"/>
              </a:spcAft>
              <a:tabLst>
                <a:tab pos="2970213" algn="l"/>
              </a:tabLst>
              <a:defRPr>
                <a:solidFill>
                  <a:schemeClr val="tx1"/>
                </a:solidFill>
                <a:latin typeface="Arial" panose="020B0604020202020204" pitchFamily="34" charset="0"/>
              </a:defRPr>
            </a:lvl8pPr>
            <a:lvl9pPr eaLnBrk="0" fontAlgn="base" hangingPunct="0">
              <a:spcBef>
                <a:spcPct val="0"/>
              </a:spcBef>
              <a:spcAft>
                <a:spcPct val="0"/>
              </a:spcAft>
              <a:tabLst>
                <a:tab pos="2970213" algn="l"/>
              </a:tabLst>
              <a:defRPr>
                <a:solidFill>
                  <a:schemeClr val="tx1"/>
                </a:solidFill>
                <a:latin typeface="Arial" panose="020B0604020202020204" pitchFamily="34" charset="0"/>
              </a:defRPr>
            </a:lvl9pPr>
          </a:lstStyle>
          <a:p>
            <a:pPr marL="0" marR="0" lvl="0" indent="6350" algn="just" defTabSz="914400" rtl="0" eaLnBrk="0" fontAlgn="base" latinLnBrk="0" hangingPunct="0">
              <a:lnSpc>
                <a:spcPct val="100000"/>
              </a:lnSpc>
              <a:spcBef>
                <a:spcPct val="0"/>
              </a:spcBef>
              <a:spcAft>
                <a:spcPct val="0"/>
              </a:spcAft>
              <a:buClrTx/>
              <a:buSzTx/>
              <a:buFontTx/>
              <a:buNone/>
              <a:tabLst>
                <a:tab pos="2970213" algn="l"/>
              </a:tabLst>
            </a:pPr>
            <a:endParaRPr lang="en-GB" altLang="it-IT" sz="1200" b="1" dirty="0">
              <a:latin typeface="Verdana" panose="020B0604030504040204" pitchFamily="34" charset="0"/>
              <a:ea typeface="Calibri" panose="020F0502020204030204" pitchFamily="34" charset="0"/>
              <a:cs typeface="Arial" panose="020B0604020202020204" pitchFamily="34" charset="0"/>
            </a:endParaRPr>
          </a:p>
          <a:p>
            <a:pPr marL="0" marR="0" lvl="0" indent="6350" algn="just" defTabSz="914400" rtl="0" eaLnBrk="0" fontAlgn="base" latinLnBrk="0" hangingPunct="0">
              <a:lnSpc>
                <a:spcPct val="100000"/>
              </a:lnSpc>
              <a:spcBef>
                <a:spcPct val="0"/>
              </a:spcBef>
              <a:spcAft>
                <a:spcPct val="0"/>
              </a:spcAft>
              <a:buClrTx/>
              <a:buSzTx/>
              <a:buFontTx/>
              <a:buNone/>
              <a:tabLst>
                <a:tab pos="2970213" algn="l"/>
              </a:tabLst>
            </a:pPr>
            <a:endParaRPr kumimoji="0" lang="en-GB" altLang="it-IT" sz="12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endParaRPr>
          </a:p>
          <a:p>
            <a:pPr marL="0" marR="0" lvl="0" indent="6350" algn="just" defTabSz="914400" rtl="0" eaLnBrk="0" fontAlgn="base" latinLnBrk="0" hangingPunct="0">
              <a:lnSpc>
                <a:spcPct val="100000"/>
              </a:lnSpc>
              <a:spcBef>
                <a:spcPct val="0"/>
              </a:spcBef>
              <a:spcAft>
                <a:spcPct val="0"/>
              </a:spcAft>
              <a:buClrTx/>
              <a:buSzTx/>
              <a:buFontTx/>
              <a:buNone/>
              <a:tabLst>
                <a:tab pos="2970213" algn="l"/>
              </a:tabLst>
            </a:pPr>
            <a:r>
              <a:rPr kumimoji="0" lang="en-GB" altLang="it-IT" sz="12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IMPORTANT!</a:t>
            </a:r>
            <a:r>
              <a:rPr kumimoji="0" lang="en-GB" altLang="it-IT" sz="12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 The chart on the left applies only when NO anti-misalignment device is present at the movable point, AND the movable point brackets are fixed at the outer-radius side. </a:t>
            </a:r>
          </a:p>
          <a:p>
            <a:pPr marL="0" marR="0" lvl="0" indent="6350" algn="just" defTabSz="914400" rtl="0" eaLnBrk="0" fontAlgn="base" latinLnBrk="0" hangingPunct="0">
              <a:lnSpc>
                <a:spcPct val="100000"/>
              </a:lnSpc>
              <a:spcBef>
                <a:spcPct val="0"/>
              </a:spcBef>
              <a:spcAft>
                <a:spcPct val="0"/>
              </a:spcAft>
              <a:buClrTx/>
              <a:buSzTx/>
              <a:buFontTx/>
              <a:buNone/>
              <a:tabLst>
                <a:tab pos="2970213" algn="l"/>
              </a:tabLst>
            </a:pPr>
            <a:r>
              <a:rPr kumimoji="0" lang="en-GB" altLang="it-IT" sz="12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If an anti-misalignment device is present (see image on the right for reference), </a:t>
            </a:r>
          </a:p>
          <a:p>
            <a:pPr marL="0" marR="0" lvl="0" indent="6350" algn="just" defTabSz="914400" rtl="0" eaLnBrk="0" fontAlgn="base" latinLnBrk="0" hangingPunct="0">
              <a:lnSpc>
                <a:spcPct val="100000"/>
              </a:lnSpc>
              <a:spcBef>
                <a:spcPct val="0"/>
              </a:spcBef>
              <a:spcAft>
                <a:spcPct val="0"/>
              </a:spcAft>
              <a:buClrTx/>
              <a:buSzTx/>
              <a:buFontTx/>
              <a:buNone/>
              <a:tabLst>
                <a:tab pos="2970213" algn="l"/>
              </a:tabLst>
            </a:pPr>
            <a:r>
              <a:rPr kumimoji="0" lang="en-GB" altLang="it-IT" sz="12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or if brackets at the movable point are fixed at the inner-radius side, the required installation height is indicated on the reference drawing.                                                            </a:t>
            </a:r>
            <a:endParaRPr lang="en-GB" altLang="it-IT" sz="900" dirty="0">
              <a:latin typeface="Verdana" panose="020B0604030504040204" pitchFamily="34" charset="0"/>
              <a:ea typeface="Calibri" panose="020F0502020204030204" pitchFamily="34" charset="0"/>
              <a:cs typeface="Arial" panose="020B0604020202020204" pitchFamily="34" charset="0"/>
              <a:sym typeface="Wingdings" panose="05000000000000000000" pitchFamily="2" charset="2"/>
            </a:endParaRPr>
          </a:p>
          <a:p>
            <a:pPr marL="0" marR="0" lvl="0" indent="6350" algn="just" defTabSz="914400" rtl="0" eaLnBrk="0" fontAlgn="base" latinLnBrk="0" hangingPunct="0">
              <a:lnSpc>
                <a:spcPct val="100000"/>
              </a:lnSpc>
              <a:spcBef>
                <a:spcPct val="0"/>
              </a:spcBef>
              <a:spcAft>
                <a:spcPct val="0"/>
              </a:spcAft>
              <a:buClrTx/>
              <a:buSzTx/>
              <a:buFontTx/>
              <a:buNone/>
              <a:tabLst>
                <a:tab pos="2970213" algn="l"/>
              </a:tabLst>
            </a:pPr>
            <a:endParaRPr kumimoji="0" lang="en-GB" altLang="it-IT" sz="9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sym typeface="Wingdings" panose="05000000000000000000" pitchFamily="2" charset="2"/>
            </a:endParaRPr>
          </a:p>
        </p:txBody>
      </p:sp>
      <p:sp>
        <p:nvSpPr>
          <p:cNvPr id="31" name="Rectangle 15">
            <a:extLst>
              <a:ext uri="{FF2B5EF4-FFF2-40B4-BE49-F238E27FC236}">
                <a16:creationId xmlns:a16="http://schemas.microsoft.com/office/drawing/2014/main" id="{437E51BC-4F78-4165-9EE1-F14554B514CA}"/>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6350" algn="just"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9" name="CasellaDiTesto 38">
            <a:extLst>
              <a:ext uri="{FF2B5EF4-FFF2-40B4-BE49-F238E27FC236}">
                <a16:creationId xmlns:a16="http://schemas.microsoft.com/office/drawing/2014/main" id="{F1D28B0C-C62D-47FF-A81D-F1044B089BA8}"/>
              </a:ext>
            </a:extLst>
          </p:cNvPr>
          <p:cNvSpPr txBox="1"/>
          <p:nvPr/>
        </p:nvSpPr>
        <p:spPr>
          <a:xfrm>
            <a:off x="544589" y="3419612"/>
            <a:ext cx="5663675" cy="1057725"/>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tabLst>
                <a:tab pos="2970530" algn="l"/>
              </a:tabLst>
            </a:pPr>
            <a:r>
              <a:rPr lang="en-GB" sz="1200" dirty="0">
                <a:effectLst/>
                <a:latin typeface="Verdana" panose="020B0604030504040204" pitchFamily="34" charset="0"/>
                <a:ea typeface="Calibri" panose="020F0502020204030204" pitchFamily="34" charset="0"/>
                <a:cs typeface="Arial" panose="020B0604020202020204" pitchFamily="34" charset="0"/>
              </a:rPr>
              <a:t>Clearance of 1.5 mm 	use 1× plastic shim</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tabLst>
                <a:tab pos="2970530" algn="l"/>
              </a:tabLst>
            </a:pPr>
            <a:r>
              <a:rPr lang="en-GB" sz="1200" dirty="0">
                <a:effectLst/>
                <a:latin typeface="Verdana" panose="020B0604030504040204" pitchFamily="34" charset="0"/>
                <a:ea typeface="Calibri" panose="020F0502020204030204" pitchFamily="34" charset="0"/>
                <a:cs typeface="Arial" panose="020B0604020202020204" pitchFamily="34" charset="0"/>
              </a:rPr>
              <a:t>Clearance of 3 mm 	use 2× plastic shim</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400"/>
              </a:spcAft>
              <a:buFont typeface="Symbol" panose="05050102010706020507" pitchFamily="18" charset="2"/>
              <a:buChar char=""/>
              <a:tabLst>
                <a:tab pos="2970530" algn="l"/>
              </a:tabLst>
            </a:pPr>
            <a:r>
              <a:rPr lang="en-GB" sz="1200" dirty="0">
                <a:effectLst/>
                <a:latin typeface="Verdana" panose="020B0604030504040204" pitchFamily="34" charset="0"/>
                <a:ea typeface="Calibri" panose="020F0502020204030204" pitchFamily="34" charset="0"/>
                <a:cs typeface="Arial" panose="020B0604020202020204" pitchFamily="34" charset="0"/>
              </a:rPr>
              <a:t>Clearance of 5 mm or more	use alternate plastic/SS shims</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12" name="CasellaDiTesto 11">
            <a:extLst>
              <a:ext uri="{FF2B5EF4-FFF2-40B4-BE49-F238E27FC236}">
                <a16:creationId xmlns:a16="http://schemas.microsoft.com/office/drawing/2014/main" id="{DCCC690C-8C2A-4A79-A689-13C631BD8F9E}"/>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11</a:t>
            </a:fld>
            <a:endParaRPr lang="it-IT" sz="1200" dirty="0"/>
          </a:p>
        </p:txBody>
      </p:sp>
    </p:spTree>
    <p:extLst>
      <p:ext uri="{BB962C8B-B14F-4D97-AF65-F5344CB8AC3E}">
        <p14:creationId xmlns:p14="http://schemas.microsoft.com/office/powerpoint/2010/main" val="187404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9F5F2B1-1CE6-4C48-8410-63940A947BE8}"/>
              </a:ext>
            </a:extLst>
          </p:cNvPr>
          <p:cNvSpPr txBox="1"/>
          <p:nvPr/>
        </p:nvSpPr>
        <p:spPr>
          <a:xfrm>
            <a:off x="550590" y="795238"/>
            <a:ext cx="7272808" cy="646331"/>
          </a:xfrm>
          <a:prstGeom prst="rect">
            <a:avLst/>
          </a:prstGeom>
          <a:noFill/>
        </p:spPr>
        <p:txBody>
          <a:bodyPr wrap="square" rtlCol="0">
            <a:spAutoFit/>
          </a:bodyPr>
          <a:lstStyle/>
          <a:p>
            <a:r>
              <a:rPr lang="en-GB" sz="1800" b="1" cap="small" dirty="0">
                <a:effectLst/>
                <a:latin typeface="Verdana" panose="020B0604030504040204" pitchFamily="34" charset="0"/>
                <a:ea typeface="Times New Roman" panose="02020603050405020304" pitchFamily="18" charset="0"/>
                <a:cs typeface="Times New Roman" panose="02020603050405020304" pitchFamily="18" charset="0"/>
              </a:rPr>
              <a:t>4 LAYING THE CHAIN IN THE CHANNEL</a:t>
            </a:r>
            <a:endParaRPr lang="it-IT" sz="1800" b="1" cap="small"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sp>
        <p:nvSpPr>
          <p:cNvPr id="3" name="CasellaDiTesto 2">
            <a:extLst>
              <a:ext uri="{FF2B5EF4-FFF2-40B4-BE49-F238E27FC236}">
                <a16:creationId xmlns:a16="http://schemas.microsoft.com/office/drawing/2014/main" id="{2F3DE12F-84AF-45C0-A4A9-DF7E46D16DD4}"/>
              </a:ext>
            </a:extLst>
          </p:cNvPr>
          <p:cNvSpPr txBox="1"/>
          <p:nvPr/>
        </p:nvSpPr>
        <p:spPr>
          <a:xfrm>
            <a:off x="766614" y="1187460"/>
            <a:ext cx="7920880" cy="553998"/>
          </a:xfrm>
          <a:prstGeom prst="rect">
            <a:avLst/>
          </a:prstGeom>
          <a:noFill/>
        </p:spPr>
        <p:txBody>
          <a:bodyPr wrap="square" rtlCol="0">
            <a:spAutoFit/>
          </a:bodyPr>
          <a:lstStyle/>
          <a:p>
            <a:r>
              <a:rPr lang="en-US" sz="1200" u="sng" dirty="0">
                <a:effectLst/>
                <a:latin typeface="Verdana" panose="020B0604030504040204" pitchFamily="34" charset="0"/>
                <a:ea typeface="Calibri" panose="020F0502020204030204" pitchFamily="34" charset="0"/>
                <a:cs typeface="Times New Roman" panose="02020603050405020304" pitchFamily="18" charset="0"/>
              </a:rPr>
              <a:t>The installation of the chain starts after the guide channel is completely laid out.</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4" name="CasellaDiTesto 3">
            <a:extLst>
              <a:ext uri="{FF2B5EF4-FFF2-40B4-BE49-F238E27FC236}">
                <a16:creationId xmlns:a16="http://schemas.microsoft.com/office/drawing/2014/main" id="{3EC9BB66-829A-479A-9DDA-410EE79BD6F8}"/>
              </a:ext>
            </a:extLst>
          </p:cNvPr>
          <p:cNvSpPr txBox="1"/>
          <p:nvPr/>
        </p:nvSpPr>
        <p:spPr>
          <a:xfrm>
            <a:off x="550178" y="1556792"/>
            <a:ext cx="7272808" cy="646331"/>
          </a:xfrm>
          <a:prstGeom prst="rect">
            <a:avLst/>
          </a:prstGeom>
          <a:noFill/>
        </p:spPr>
        <p:txBody>
          <a:bodyPr wrap="square" rtlCol="0">
            <a:spAutoFit/>
          </a:bodyPr>
          <a:lstStyle/>
          <a:p>
            <a:r>
              <a:rPr lang="it-IT" sz="1200" dirty="0"/>
              <a:t>4.1</a:t>
            </a:r>
            <a:r>
              <a:rPr lang="it-IT" dirty="0"/>
              <a:t> </a:t>
            </a:r>
            <a:r>
              <a:rPr lang="en-GB" sz="1200"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Chain supplied unassembled or in trunks</a:t>
            </a:r>
            <a:endParaRPr lang="it-IT" sz="1200"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sp>
        <p:nvSpPr>
          <p:cNvPr id="5" name="CasellaDiTesto 4">
            <a:extLst>
              <a:ext uri="{FF2B5EF4-FFF2-40B4-BE49-F238E27FC236}">
                <a16:creationId xmlns:a16="http://schemas.microsoft.com/office/drawing/2014/main" id="{68925423-BE17-4F12-B6E9-F15852F80E61}"/>
              </a:ext>
            </a:extLst>
          </p:cNvPr>
          <p:cNvSpPr txBox="1"/>
          <p:nvPr/>
        </p:nvSpPr>
        <p:spPr>
          <a:xfrm>
            <a:off x="2972447" y="1871026"/>
            <a:ext cx="7459926" cy="738664"/>
          </a:xfrm>
          <a:prstGeom prst="rect">
            <a:avLst/>
          </a:prstGeom>
          <a:noFill/>
        </p:spPr>
        <p:txBody>
          <a:bodyPr wrap="square" rtlCol="0">
            <a:spAutoFit/>
          </a:bodyPr>
          <a:lstStyle/>
          <a:p>
            <a:r>
              <a:rPr lang="en-US" sz="1800" dirty="0">
                <a:effectLst/>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200" dirty="0">
                <a:effectLst/>
                <a:latin typeface="Verdana" panose="020B0604030504040204" pitchFamily="34" charset="0"/>
                <a:ea typeface="Calibri" panose="020F0502020204030204" pitchFamily="34" charset="0"/>
                <a:cs typeface="Times New Roman" panose="02020603050405020304" pitchFamily="18" charset="0"/>
              </a:rPr>
              <a:t>Identify the </a:t>
            </a:r>
            <a:r>
              <a:rPr lang="en-US" sz="1200" dirty="0">
                <a:latin typeface="Verdana" panose="020B0604030504040204" pitchFamily="34" charset="0"/>
                <a:ea typeface="Calibri" panose="020F0502020204030204" pitchFamily="34" charset="0"/>
                <a:cs typeface="Times New Roman" panose="02020603050405020304" pitchFamily="18" charset="0"/>
              </a:rPr>
              <a:t>holes </a:t>
            </a:r>
            <a:r>
              <a:rPr lang="en-US" sz="1200" dirty="0">
                <a:effectLst/>
                <a:latin typeface="Verdana" panose="020B0604030504040204" pitchFamily="34" charset="0"/>
                <a:ea typeface="Calibri" panose="020F0502020204030204" pitchFamily="34" charset="0"/>
                <a:cs typeface="Times New Roman" panose="02020603050405020304" pitchFamily="18" charset="0"/>
              </a:rPr>
              <a:t> where the chain fixed point should go and install the fixed point (which might be supplied with some chain links already joined, as shown on the reference image on the left).</a:t>
            </a:r>
            <a:endParaRPr lang="it-IT" sz="1200" dirty="0"/>
          </a:p>
        </p:txBody>
      </p:sp>
      <p:pic>
        <p:nvPicPr>
          <p:cNvPr id="7" name="Immagine 6">
            <a:extLst>
              <a:ext uri="{FF2B5EF4-FFF2-40B4-BE49-F238E27FC236}">
                <a16:creationId xmlns:a16="http://schemas.microsoft.com/office/drawing/2014/main" id="{4CF36213-402F-4E22-8B93-6DDB9CC7F1F0}"/>
              </a:ext>
            </a:extLst>
          </p:cNvPr>
          <p:cNvPicPr/>
          <p:nvPr/>
        </p:nvPicPr>
        <p:blipFill>
          <a:blip r:embed="rId2">
            <a:extLst>
              <a:ext uri="{28A0092B-C50C-407E-A947-70E740481C1C}">
                <a14:useLocalDpi xmlns:a14="http://schemas.microsoft.com/office/drawing/2010/main" val="0"/>
              </a:ext>
            </a:extLst>
          </a:blip>
          <a:srcRect t="22023" b="22023"/>
          <a:stretch/>
        </p:blipFill>
        <p:spPr bwMode="auto">
          <a:xfrm>
            <a:off x="8255446" y="2142742"/>
            <a:ext cx="3183784" cy="1317143"/>
          </a:xfrm>
          <a:prstGeom prst="rect">
            <a:avLst/>
          </a:prstGeom>
          <a:noFill/>
          <a:ln w="6350" cmpd="sng">
            <a:noFill/>
            <a:miter lim="800000"/>
            <a:headEnd/>
            <a:tailEnd/>
          </a:ln>
          <a:effectLst/>
        </p:spPr>
      </p:pic>
      <p:sp>
        <p:nvSpPr>
          <p:cNvPr id="9" name="CasellaDiTesto 8">
            <a:extLst>
              <a:ext uri="{FF2B5EF4-FFF2-40B4-BE49-F238E27FC236}">
                <a16:creationId xmlns:a16="http://schemas.microsoft.com/office/drawing/2014/main" id="{FDA0FED5-F7A4-4A93-B79C-1F3192DD92B5}"/>
              </a:ext>
            </a:extLst>
          </p:cNvPr>
          <p:cNvSpPr txBox="1"/>
          <p:nvPr/>
        </p:nvSpPr>
        <p:spPr>
          <a:xfrm>
            <a:off x="3071499" y="2690336"/>
            <a:ext cx="6391746" cy="646331"/>
          </a:xfrm>
          <a:prstGeom prst="rect">
            <a:avLst/>
          </a:prstGeom>
          <a:noFill/>
        </p:spPr>
        <p:txBody>
          <a:bodyPr wrap="square">
            <a:spAutoFit/>
          </a:bodyPr>
          <a:lstStyle/>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Join the end brackets of the fixed point to the guide channel. </a:t>
            </a:r>
            <a:r>
              <a:rPr lang="en-US" sz="1800" dirty="0">
                <a:effectLst/>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a:p>
            <a:pPr marL="449580" algn="just"/>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BDB5A3B0-3EB6-466D-96FE-011119A3D1F0}"/>
              </a:ext>
            </a:extLst>
          </p:cNvPr>
          <p:cNvSpPr txBox="1"/>
          <p:nvPr/>
        </p:nvSpPr>
        <p:spPr>
          <a:xfrm>
            <a:off x="3071499" y="3465967"/>
            <a:ext cx="8496000" cy="2123658"/>
          </a:xfrm>
          <a:prstGeom prst="rect">
            <a:avLst/>
          </a:prstGeom>
          <a:noFill/>
        </p:spPr>
        <p:txBody>
          <a:bodyPr wrap="square" rtlCol="0">
            <a:spAutoFit/>
          </a:bodyPr>
          <a:lstStyle/>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Lay down the chain trunk after trunk, and make sure to join trunks together in the proper way (read </a:t>
            </a:r>
            <a:r>
              <a:rPr lang="en-US" sz="1200" u="sng" dirty="0">
                <a:effectLst/>
                <a:latin typeface="Verdana" panose="020B0604030504040204" pitchFamily="34" charset="0"/>
                <a:ea typeface="Calibri" panose="020F0502020204030204" pitchFamily="34" charset="0"/>
                <a:cs typeface="Times New Roman" panose="02020603050405020304" pitchFamily="18" charset="0"/>
              </a:rPr>
              <a:t>FOCUS</a:t>
            </a:r>
            <a:r>
              <a:rPr lang="en-US" sz="1200" dirty="0">
                <a:effectLst/>
                <a:latin typeface="Verdana" panose="020B0604030504040204" pitchFamily="34" charset="0"/>
                <a:ea typeface="Calibri" panose="020F0502020204030204" pitchFamily="34" charset="0"/>
                <a:cs typeface="Times New Roman" panose="02020603050405020304" pitchFamily="18" charset="0"/>
              </a:rPr>
              <a:t> for details).</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The last trunk to join is the one where the end brackets of the movable point should go. The end brackets of the movable point might have been supplied with some links already joined.</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200" dirty="0">
                <a:effectLst/>
                <a:latin typeface="Verdana" panose="020B0604030504040204" pitchFamily="34" charset="0"/>
                <a:ea typeface="Calibri" panose="020F0502020204030204" pitchFamily="34" charset="0"/>
                <a:cs typeface="Times New Roman" panose="02020603050405020304" pitchFamily="18" charset="0"/>
              </a:rPr>
              <a:t> It might be useful to join trunks after bending them, so the guide channel does not interfere with the operation of joining trunks (see the image on the left).</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13" name="CasellaDiTesto 12">
            <a:extLst>
              <a:ext uri="{FF2B5EF4-FFF2-40B4-BE49-F238E27FC236}">
                <a16:creationId xmlns:a16="http://schemas.microsoft.com/office/drawing/2014/main" id="{E46A2ECD-67E5-498A-8BED-4E7BA53779D9}"/>
              </a:ext>
            </a:extLst>
          </p:cNvPr>
          <p:cNvSpPr txBox="1"/>
          <p:nvPr/>
        </p:nvSpPr>
        <p:spPr>
          <a:xfrm>
            <a:off x="770349" y="5036389"/>
            <a:ext cx="10881493" cy="1015663"/>
          </a:xfrm>
          <a:prstGeom prst="rect">
            <a:avLst/>
          </a:prstGeom>
          <a:noFill/>
        </p:spPr>
        <p:txBody>
          <a:bodyPr wrap="square">
            <a:spAutoFit/>
          </a:bodyPr>
          <a:lstStyle/>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It is also possible to join chain trunks together before laying the chain inside the channel. This might be useful if the chain is not very long and heavy. Pay attention not to damage the chain while placing it in the channel, especially if the operation is done by pulling the chain that lays on the ground </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200" dirty="0">
              <a:latin typeface="Verdana" panose="020B0604030504040204" pitchFamily="34" charset="0"/>
              <a:ea typeface="Calibri" panose="020F0502020204030204" pitchFamily="34" charset="0"/>
              <a:cs typeface="Times New Roman" panose="02020603050405020304" pitchFamily="18" charset="0"/>
            </a:endParaRPr>
          </a:p>
          <a:p>
            <a:pPr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Once the chain is fully joined and located in the channel, the movable point may be connected to the machine.</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2" name="CasellaDiTesto 11">
            <a:extLst>
              <a:ext uri="{FF2B5EF4-FFF2-40B4-BE49-F238E27FC236}">
                <a16:creationId xmlns:a16="http://schemas.microsoft.com/office/drawing/2014/main" id="{E90B0DC2-9AC5-4E2E-8CBD-B5693190C723}"/>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12</a:t>
            </a:fld>
            <a:endParaRPr lang="it-IT" sz="1200" dirty="0"/>
          </a:p>
        </p:txBody>
      </p:sp>
      <p:pic>
        <p:nvPicPr>
          <p:cNvPr id="14" name="Immagine 13">
            <a:extLst>
              <a:ext uri="{FF2B5EF4-FFF2-40B4-BE49-F238E27FC236}">
                <a16:creationId xmlns:a16="http://schemas.microsoft.com/office/drawing/2014/main" id="{AB0EF9AF-DB13-4F3E-BAD1-55775DCA4B57}"/>
              </a:ext>
            </a:extLst>
          </p:cNvPr>
          <p:cNvPicPr>
            <a:picLocks noChangeAspect="1"/>
          </p:cNvPicPr>
          <p:nvPr/>
        </p:nvPicPr>
        <p:blipFill>
          <a:blip r:embed="rId3"/>
          <a:stretch>
            <a:fillRect/>
          </a:stretch>
        </p:blipFill>
        <p:spPr>
          <a:xfrm>
            <a:off x="524675" y="1970804"/>
            <a:ext cx="2474502" cy="2827683"/>
          </a:xfrm>
          <a:prstGeom prst="rect">
            <a:avLst/>
          </a:prstGeom>
        </p:spPr>
      </p:pic>
      <p:sp>
        <p:nvSpPr>
          <p:cNvPr id="15" name="Ovale 14">
            <a:extLst>
              <a:ext uri="{FF2B5EF4-FFF2-40B4-BE49-F238E27FC236}">
                <a16:creationId xmlns:a16="http://schemas.microsoft.com/office/drawing/2014/main" id="{BD31A2FF-845D-47DF-B8F3-51FD3C3F430C}"/>
              </a:ext>
            </a:extLst>
          </p:cNvPr>
          <p:cNvSpPr/>
          <p:nvPr/>
        </p:nvSpPr>
        <p:spPr>
          <a:xfrm>
            <a:off x="1374176" y="2958944"/>
            <a:ext cx="732415" cy="86409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AD3147BD-0F9D-4D5B-8EDF-9780192593C5}"/>
              </a:ext>
            </a:extLst>
          </p:cNvPr>
          <p:cNvSpPr/>
          <p:nvPr/>
        </p:nvSpPr>
        <p:spPr>
          <a:xfrm>
            <a:off x="389689" y="4036933"/>
            <a:ext cx="732415" cy="86409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2A25AEEB-AF79-4A17-ACF5-2CD4110A987C}"/>
              </a:ext>
            </a:extLst>
          </p:cNvPr>
          <p:cNvSpPr/>
          <p:nvPr/>
        </p:nvSpPr>
        <p:spPr>
          <a:xfrm>
            <a:off x="2313581" y="1970804"/>
            <a:ext cx="732415" cy="86409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4558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9296ED4-8952-4961-B423-C184D1E05C45}"/>
              </a:ext>
            </a:extLst>
          </p:cNvPr>
          <p:cNvSpPr txBox="1"/>
          <p:nvPr/>
        </p:nvSpPr>
        <p:spPr>
          <a:xfrm>
            <a:off x="406574" y="548680"/>
            <a:ext cx="5688632" cy="646331"/>
          </a:xfrm>
          <a:prstGeom prst="rect">
            <a:avLst/>
          </a:prstGeom>
          <a:noFill/>
        </p:spPr>
        <p:txBody>
          <a:bodyPr wrap="square" rtlCol="0">
            <a:spAutoFit/>
          </a:bodyPr>
          <a:lstStyle/>
          <a:p>
            <a:r>
              <a:rPr lang="en-GB" sz="1800" b="1" cap="small" dirty="0">
                <a:effectLst/>
                <a:latin typeface="Verdana" panose="020B0604030504040204" pitchFamily="34" charset="0"/>
                <a:ea typeface="Times New Roman" panose="02020603050405020304" pitchFamily="18" charset="0"/>
                <a:cs typeface="Times New Roman" panose="02020603050405020304" pitchFamily="18" charset="0"/>
              </a:rPr>
              <a:t>5. INSTALLATION OF UTILITIES</a:t>
            </a:r>
            <a:endParaRPr lang="it-IT" sz="1800" b="1" cap="small"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pic>
        <p:nvPicPr>
          <p:cNvPr id="3" name="Immagine 2">
            <a:extLst>
              <a:ext uri="{FF2B5EF4-FFF2-40B4-BE49-F238E27FC236}">
                <a16:creationId xmlns:a16="http://schemas.microsoft.com/office/drawing/2014/main" id="{0563EBC5-6EA8-43BF-AA31-B5E2C9A5C839}"/>
              </a:ext>
            </a:extLst>
          </p:cNvPr>
          <p:cNvPicPr/>
          <p:nvPr/>
        </p:nvPicPr>
        <p:blipFill rotWithShape="1">
          <a:blip r:embed="rId2" cstate="print">
            <a:extLst>
              <a:ext uri="{28A0092B-C50C-407E-A947-70E740481C1C}">
                <a14:useLocalDpi xmlns:a14="http://schemas.microsoft.com/office/drawing/2010/main" val="0"/>
              </a:ext>
            </a:extLst>
          </a:blip>
          <a:srcRect t="3236" r="6107" b="9157"/>
          <a:stretch/>
        </p:blipFill>
        <p:spPr bwMode="auto">
          <a:xfrm>
            <a:off x="478582" y="1052736"/>
            <a:ext cx="1605280" cy="1778000"/>
          </a:xfrm>
          <a:prstGeom prst="rect">
            <a:avLst/>
          </a:prstGeom>
          <a:noFill/>
          <a:ln>
            <a:noFill/>
          </a:ln>
          <a:extLst>
            <a:ext uri="{53640926-AAD7-44D8-BBD7-CCE9431645EC}">
              <a14:shadowObscured xmlns:a14="http://schemas.microsoft.com/office/drawing/2010/main"/>
            </a:ext>
          </a:extLst>
        </p:spPr>
      </p:pic>
      <p:sp>
        <p:nvSpPr>
          <p:cNvPr id="4" name="CasellaDiTesto 3">
            <a:extLst>
              <a:ext uri="{FF2B5EF4-FFF2-40B4-BE49-F238E27FC236}">
                <a16:creationId xmlns:a16="http://schemas.microsoft.com/office/drawing/2014/main" id="{953CF6FF-78B1-41CC-9694-6D2EA7FAE8EC}"/>
              </a:ext>
            </a:extLst>
          </p:cNvPr>
          <p:cNvSpPr txBox="1"/>
          <p:nvPr/>
        </p:nvSpPr>
        <p:spPr>
          <a:xfrm>
            <a:off x="2155870" y="962919"/>
            <a:ext cx="9339936" cy="2223686"/>
          </a:xfrm>
          <a:prstGeom prst="rect">
            <a:avLst/>
          </a:prstGeom>
          <a:noFill/>
        </p:spPr>
        <p:txBody>
          <a:bodyPr wrap="square" rtlCol="0">
            <a:spAutoFit/>
          </a:bodyPr>
          <a:lstStyle/>
          <a:p>
            <a:pPr algn="just">
              <a:lnSpc>
                <a:spcPct val="115000"/>
              </a:lnSpc>
              <a:spcAft>
                <a:spcPts val="400"/>
              </a:spcAf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This paragraph provides recommendations on how to deal with cables and hoses used with a cable chain. More information can be found on </a:t>
            </a:r>
            <a:r>
              <a:rPr lang="en-GB" sz="1000" dirty="0" err="1">
                <a:effectLst/>
                <a:latin typeface="Verdana" panose="020B0604030504040204" pitchFamily="34" charset="0"/>
                <a:ea typeface="Times New Roman" panose="02020603050405020304" pitchFamily="18" charset="0"/>
                <a:cs typeface="Times New Roman" panose="02020603050405020304" pitchFamily="18" charset="0"/>
              </a:rPr>
              <a:t>Brevetti</a:t>
            </a: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 catalogues and utility datasheets issued by OEM’s.</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15000"/>
              </a:lnSpc>
              <a:spcAft>
                <a:spcPts val="400"/>
              </a:spcAf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Check the minimum allowed bend radius (MBR) of the chosen utility and compare it with the bend radius of the chain. For a correct installation, the chain bend radius should be equal or bigger than the biggest MBR among utilities.</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GB"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fontAlgn="base" hangingPunct="0">
              <a:lnSpc>
                <a:spcPct val="115000"/>
              </a:lnSpc>
              <a:spcAft>
                <a:spcPts val="400"/>
              </a:spcAft>
            </a:pPr>
            <a:r>
              <a:rPr lang="en-GB" sz="1000" dirty="0">
                <a:effectLst/>
                <a:latin typeface="Verdana" panose="020B060403050404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 Utilities must be installed and unrolled from their bundles or drums carefully to avoid damage. It is important to follow OEM’s recommendations. The utility should not be unrolled from the centre, but rather placed on a support or on a turning plane, and then unrolled starting from the external end.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GB" sz="1000" dirty="0">
                <a:effectLst/>
                <a:latin typeface="Verdana" panose="020B0604030504040204" pitchFamily="34" charset="0"/>
                <a:ea typeface="Calibri" panose="020F0502020204030204" pitchFamily="34" charset="0"/>
                <a:cs typeface="Times New Roman" panose="02020603050405020304" pitchFamily="18" charset="0"/>
              </a:rPr>
              <a:t> </a:t>
            </a: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After unrolling utilities, it is strongly recommended to leave them unrolled on the floor or hung vertically for some hours, to release torsional stress.</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id="{4E2C78D4-14D8-4000-94CD-B51B8B445DF3}"/>
              </a:ext>
            </a:extLst>
          </p:cNvPr>
          <p:cNvPicPr/>
          <p:nvPr/>
        </p:nvPicPr>
        <p:blipFill rotWithShape="1">
          <a:blip r:embed="rId3">
            <a:extLst>
              <a:ext uri="{28A0092B-C50C-407E-A947-70E740481C1C}">
                <a14:useLocalDpi xmlns:a14="http://schemas.microsoft.com/office/drawing/2010/main" val="0"/>
              </a:ext>
            </a:extLst>
          </a:blip>
          <a:srcRect t="18872" r="2769" b="18976"/>
          <a:stretch/>
        </p:blipFill>
        <p:spPr bwMode="auto">
          <a:xfrm>
            <a:off x="406574" y="3157931"/>
            <a:ext cx="2574925" cy="885825"/>
          </a:xfrm>
          <a:prstGeom prst="rect">
            <a:avLst/>
          </a:prstGeom>
          <a:noFill/>
          <a:ln>
            <a:noFill/>
          </a:ln>
          <a:extLst>
            <a:ext uri="{53640926-AAD7-44D8-BBD7-CCE9431645EC}">
              <a14:shadowObscured xmlns:a14="http://schemas.microsoft.com/office/drawing/2010/main"/>
            </a:ext>
          </a:extLst>
        </p:spPr>
      </p:pic>
      <p:sp>
        <p:nvSpPr>
          <p:cNvPr id="6" name="CasellaDiTesto 5">
            <a:extLst>
              <a:ext uri="{FF2B5EF4-FFF2-40B4-BE49-F238E27FC236}">
                <a16:creationId xmlns:a16="http://schemas.microsoft.com/office/drawing/2014/main" id="{B0DF36C5-6F83-425E-81BB-CD548E9ECC41}"/>
              </a:ext>
            </a:extLst>
          </p:cNvPr>
          <p:cNvSpPr txBox="1"/>
          <p:nvPr/>
        </p:nvSpPr>
        <p:spPr>
          <a:xfrm>
            <a:off x="3358902" y="2924944"/>
            <a:ext cx="7380820" cy="1818447"/>
          </a:xfrm>
          <a:prstGeom prst="rect">
            <a:avLst/>
          </a:prstGeom>
          <a:noFill/>
        </p:spPr>
        <p:txBody>
          <a:bodyPr wrap="square" rtlCol="0">
            <a:spAutoFit/>
          </a:bodyPr>
          <a:lstStyle/>
          <a:p>
            <a:pPr marL="270510" indent="-228600" algn="just"/>
            <a:r>
              <a:rPr lang="en-GB" sz="1000" dirty="0">
                <a:effectLst/>
                <a:latin typeface="Verdana" panose="020B0604030504040204" pitchFamily="34" charset="0"/>
                <a:ea typeface="Calibri" panose="020F0502020204030204" pitchFamily="34" charset="0"/>
                <a:cs typeface="Times New Roman" panose="02020603050405020304" pitchFamily="18" charset="0"/>
              </a:rPr>
              <a:t>Provide adequate space inside the chain:</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fontAlgn="base" hangingPunct="0">
              <a:lnSpc>
                <a:spcPct val="115000"/>
              </a:lnSpc>
              <a:spcAft>
                <a:spcPts val="400"/>
              </a:spcAft>
              <a:buFont typeface="Symbol" panose="05050102010706020507" pitchFamily="18" charset="2"/>
              <a:buChar char=""/>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a cable needs at least 10% of free space;</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fontAlgn="base" hangingPunct="0">
              <a:lnSpc>
                <a:spcPct val="115000"/>
              </a:lnSpc>
              <a:spcAft>
                <a:spcPts val="400"/>
              </a:spcAft>
              <a:buFont typeface="Symbol" panose="05050102010706020507" pitchFamily="18" charset="2"/>
              <a:buChar char=""/>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a hose needs at least 20% of free space</a:t>
            </a:r>
            <a:r>
              <a:rPr lang="en-GB" sz="1000" dirty="0">
                <a:effectLst/>
                <a:latin typeface="Verdana" panose="020B0604030504040204" pitchFamily="34" charset="0"/>
                <a:ea typeface="Calibri" panose="020F0502020204030204" pitchFamily="34" charset="0"/>
                <a:cs typeface="Arial" panose="020B0604020202020204" pitchFamily="34" charset="0"/>
              </a:rPr>
              <a:t>.</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marL="270510" indent="-228600" algn="ctr"/>
            <a:r>
              <a:rPr lang="en-GB"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fontAlgn="base" hangingPunct="0">
              <a:lnSpc>
                <a:spcPct val="115000"/>
              </a:lnSpc>
              <a:spcAft>
                <a:spcPts val="400"/>
              </a:spcAft>
              <a:tabLst>
                <a:tab pos="900430" algn="l"/>
              </a:tabLs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Organize cables and hoses using suitable separators. If separators move during the insertion, re-position them.</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fontAlgn="base" hangingPunct="0">
              <a:lnSpc>
                <a:spcPct val="115000"/>
              </a:lnSpc>
              <a:spcAft>
                <a:spcPts val="400"/>
              </a:spcAft>
              <a:tabLst>
                <a:tab pos="900430" algn="l"/>
              </a:tabLs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it-IT" sz="1000" dirty="0">
              <a:latin typeface="Verdana" panose="020B0604030504040204" pitchFamily="34" charset="0"/>
              <a:ea typeface="Times New Roman" panose="02020603050405020304" pitchFamily="18" charset="0"/>
              <a:cs typeface="Times New Roman" panose="02020603050405020304" pitchFamily="18" charset="0"/>
            </a:endParaRPr>
          </a:p>
          <a:p>
            <a:pPr algn="just" fontAlgn="base" hangingPunct="0">
              <a:lnSpc>
                <a:spcPct val="115000"/>
              </a:lnSpc>
              <a:spcAft>
                <a:spcPts val="400"/>
              </a:spcAft>
              <a:tabLst>
                <a:tab pos="900430" algn="l"/>
              </a:tabLst>
            </a:pPr>
            <a:r>
              <a:rPr lang="en-GB" sz="1000" dirty="0">
                <a:effectLst/>
                <a:latin typeface="Verdana" panose="020B0604030504040204" pitchFamily="34" charset="0"/>
                <a:ea typeface="Calibri" panose="020F0502020204030204" pitchFamily="34" charset="0"/>
                <a:cs typeface="Times New Roman" panose="02020603050405020304" pitchFamily="18" charset="0"/>
              </a:rPr>
              <a:t>Avoid mixing cables and hoses in the same compartment.</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7" name="CasellaDiTesto 6">
            <a:extLst>
              <a:ext uri="{FF2B5EF4-FFF2-40B4-BE49-F238E27FC236}">
                <a16:creationId xmlns:a16="http://schemas.microsoft.com/office/drawing/2014/main" id="{DEB719C9-6B98-463B-9A50-37AF0328A1A5}"/>
              </a:ext>
            </a:extLst>
          </p:cNvPr>
          <p:cNvSpPr txBox="1"/>
          <p:nvPr/>
        </p:nvSpPr>
        <p:spPr>
          <a:xfrm>
            <a:off x="262558" y="4653136"/>
            <a:ext cx="11233248" cy="1464503"/>
          </a:xfrm>
          <a:prstGeom prst="rect">
            <a:avLst/>
          </a:prstGeom>
          <a:noFill/>
        </p:spPr>
        <p:txBody>
          <a:bodyPr wrap="square" rtlCol="0">
            <a:spAutoFit/>
          </a:bodyPr>
          <a:lstStyle/>
          <a:p>
            <a:pPr algn="just"/>
            <a:r>
              <a:rPr lang="en-GB" sz="1000" dirty="0">
                <a:effectLst/>
                <a:latin typeface="Verdana" panose="020B0604030504040204" pitchFamily="34" charset="0"/>
                <a:ea typeface="Times New Roman" panose="02020603050405020304" pitchFamily="18" charset="0"/>
                <a:cs typeface="Times New Roman" panose="02020603050405020304" pitchFamily="18" charset="0"/>
              </a:rPr>
              <a:t>If there is more than one utility in a compartment, the free space should not let utilities get twisted around each other. Tensioning of cables that share the same compartment should be checked very carefully, as cables should follow the chain bend according to their position relative to the chain neutral axis (i.e. cables located at the outer-radius side of the chain should be given more slack than cables located at the inner-radius side).</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fontAlgn="base" hangingPunct="0">
              <a:lnSpc>
                <a:spcPct val="115000"/>
              </a:lnSpc>
              <a:spcAft>
                <a:spcPts val="400"/>
              </a:spcAft>
              <a:tabLst>
                <a:tab pos="900430" algn="l"/>
              </a:tabLs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fontAlgn="base" hangingPunct="0">
              <a:lnSpc>
                <a:spcPct val="115000"/>
              </a:lnSpc>
              <a:spcAft>
                <a:spcPts val="400"/>
              </a:spcAft>
              <a:tabLst>
                <a:tab pos="900430" algn="l"/>
              </a:tabLs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Install utilities symmetrically in the chain, keeping the larger and heavier ones towards the outside and the smaller and lighter ones at the centre. The weight inside the chain should be balanced.</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8" name="CasellaDiTesto 7">
            <a:extLst>
              <a:ext uri="{FF2B5EF4-FFF2-40B4-BE49-F238E27FC236}">
                <a16:creationId xmlns:a16="http://schemas.microsoft.com/office/drawing/2014/main" id="{0A3A0B2E-232D-428A-B54D-59C78C93DBFB}"/>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13</a:t>
            </a:fld>
            <a:endParaRPr lang="it-IT" sz="1200" dirty="0"/>
          </a:p>
        </p:txBody>
      </p:sp>
    </p:spTree>
    <p:extLst>
      <p:ext uri="{BB962C8B-B14F-4D97-AF65-F5344CB8AC3E}">
        <p14:creationId xmlns:p14="http://schemas.microsoft.com/office/powerpoint/2010/main" val="79251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3F54A65-7FF0-468F-899B-D3D3242A38F8}"/>
              </a:ext>
            </a:extLst>
          </p:cNvPr>
          <p:cNvPicPr/>
          <p:nvPr/>
        </p:nvPicPr>
        <p:blipFill rotWithShape="1">
          <a:blip r:embed="rId2"/>
          <a:srcRect t="12223" b="15975"/>
          <a:stretch/>
        </p:blipFill>
        <p:spPr bwMode="auto">
          <a:xfrm>
            <a:off x="693139" y="1526893"/>
            <a:ext cx="2325370" cy="899795"/>
          </a:xfrm>
          <a:prstGeom prst="rect">
            <a:avLst/>
          </a:prstGeom>
          <a:ln>
            <a:noFill/>
          </a:ln>
          <a:extLst>
            <a:ext uri="{53640926-AAD7-44D8-BBD7-CCE9431645EC}">
              <a14:shadowObscured xmlns:a14="http://schemas.microsoft.com/office/drawing/2010/main"/>
            </a:ext>
          </a:extLst>
        </p:spPr>
      </p:pic>
      <p:pic>
        <p:nvPicPr>
          <p:cNvPr id="8" name="Immagine 7">
            <a:extLst>
              <a:ext uri="{FF2B5EF4-FFF2-40B4-BE49-F238E27FC236}">
                <a16:creationId xmlns:a16="http://schemas.microsoft.com/office/drawing/2014/main" id="{3B27207D-3C2A-4F3A-A420-9C62A520F427}"/>
              </a:ext>
            </a:extLst>
          </p:cNvPr>
          <p:cNvPicPr/>
          <p:nvPr/>
        </p:nvPicPr>
        <p:blipFill rotWithShape="1">
          <a:blip r:embed="rId3"/>
          <a:srcRect t="11561" b="2882"/>
          <a:stretch/>
        </p:blipFill>
        <p:spPr bwMode="auto">
          <a:xfrm>
            <a:off x="655786" y="2812147"/>
            <a:ext cx="2303780" cy="899795"/>
          </a:xfrm>
          <a:prstGeom prst="rect">
            <a:avLst/>
          </a:prstGeom>
          <a:ln>
            <a:noFill/>
          </a:ln>
          <a:extLst>
            <a:ext uri="{53640926-AAD7-44D8-BBD7-CCE9431645EC}">
              <a14:shadowObscured xmlns:a14="http://schemas.microsoft.com/office/drawing/2010/main"/>
            </a:ext>
          </a:extLst>
        </p:spPr>
      </p:pic>
      <p:pic>
        <p:nvPicPr>
          <p:cNvPr id="9" name="Immagine 8">
            <a:extLst>
              <a:ext uri="{FF2B5EF4-FFF2-40B4-BE49-F238E27FC236}">
                <a16:creationId xmlns:a16="http://schemas.microsoft.com/office/drawing/2014/main" id="{C55428C1-0C40-42E2-B578-EBB0F4EF92F5}"/>
              </a:ext>
            </a:extLst>
          </p:cNvPr>
          <p:cNvPicPr/>
          <p:nvPr/>
        </p:nvPicPr>
        <p:blipFill rotWithShape="1">
          <a:blip r:embed="rId4"/>
          <a:srcRect t="13082" b="17240"/>
          <a:stretch/>
        </p:blipFill>
        <p:spPr bwMode="auto">
          <a:xfrm>
            <a:off x="598029" y="3957171"/>
            <a:ext cx="2343150" cy="899795"/>
          </a:xfrm>
          <a:prstGeom prst="rect">
            <a:avLst/>
          </a:prstGeom>
          <a:ln>
            <a:noFill/>
          </a:ln>
          <a:extLst>
            <a:ext uri="{53640926-AAD7-44D8-BBD7-CCE9431645EC}">
              <a14:shadowObscured xmlns:a14="http://schemas.microsoft.com/office/drawing/2010/main"/>
            </a:ext>
          </a:extLst>
        </p:spPr>
      </p:pic>
      <p:graphicFrame>
        <p:nvGraphicFramePr>
          <p:cNvPr id="5" name="Tabella 4">
            <a:extLst>
              <a:ext uri="{FF2B5EF4-FFF2-40B4-BE49-F238E27FC236}">
                <a16:creationId xmlns:a16="http://schemas.microsoft.com/office/drawing/2014/main" id="{A11B2DEB-6CDD-4457-9E15-C2341B96E021}"/>
              </a:ext>
            </a:extLst>
          </p:cNvPr>
          <p:cNvGraphicFramePr>
            <a:graphicFrameLocks noGrp="1"/>
          </p:cNvGraphicFramePr>
          <p:nvPr>
            <p:extLst>
              <p:ext uri="{D42A27DB-BD31-4B8C-83A1-F6EECF244321}">
                <p14:modId xmlns:p14="http://schemas.microsoft.com/office/powerpoint/2010/main" val="3001707868"/>
              </p:ext>
            </p:extLst>
          </p:nvPr>
        </p:nvGraphicFramePr>
        <p:xfrm>
          <a:off x="3214886" y="1694587"/>
          <a:ext cx="3506470" cy="762000"/>
        </p:xfrm>
        <a:graphic>
          <a:graphicData uri="http://schemas.openxmlformats.org/drawingml/2006/table">
            <a:tbl>
              <a:tblPr firstRow="1" firstCol="1" bandRow="1">
                <a:tableStyleId>{5C22544A-7EE6-4342-B048-85BDC9FD1C3A}</a:tableStyleId>
              </a:tblPr>
              <a:tblGrid>
                <a:gridCol w="3506470">
                  <a:extLst>
                    <a:ext uri="{9D8B030D-6E8A-4147-A177-3AD203B41FA5}">
                      <a16:colId xmlns:a16="http://schemas.microsoft.com/office/drawing/2014/main" val="90631442"/>
                    </a:ext>
                  </a:extLst>
                </a:gridCol>
              </a:tblGrid>
              <a:tr h="0">
                <a:tc>
                  <a:txBody>
                    <a:bodyPr/>
                    <a:lstStyle/>
                    <a:p>
                      <a:pPr algn="just"/>
                      <a:r>
                        <a:rPr lang="en-GB" sz="1000" dirty="0">
                          <a:solidFill>
                            <a:srgbClr val="00B050"/>
                          </a:solidFill>
                          <a:effectLst/>
                          <a:latin typeface="Verdana" panose="020B0604030504040204" pitchFamily="34" charset="0"/>
                          <a:ea typeface="Verdana" panose="020B0604030504040204" pitchFamily="34" charset="0"/>
                        </a:rPr>
                        <a:t>Proper tensioning</a:t>
                      </a:r>
                      <a:r>
                        <a:rPr lang="en-GB" sz="1000" dirty="0">
                          <a:solidFill>
                            <a:schemeClr val="tx1"/>
                          </a:solidFill>
                          <a:effectLst/>
                          <a:latin typeface="Verdana" panose="020B0604030504040204" pitchFamily="34" charset="0"/>
                          <a:ea typeface="Verdana" panose="020B0604030504040204" pitchFamily="34" charset="0"/>
                        </a:rPr>
                        <a:t>: the cable lays nicely on the chain in the straight part; note the cable is off centre along the bend radius (this will let the cable absorb relative movement with the chain under operation</a:t>
                      </a:r>
                      <a:r>
                        <a:rPr lang="en-GB" sz="1000" dirty="0">
                          <a:effectLst/>
                          <a:latin typeface="Verdana" panose="020B0604030504040204" pitchFamily="34" charset="0"/>
                          <a:ea typeface="Verdana" panose="020B0604030504040204" pitchFamily="34" charset="0"/>
                        </a:rPr>
                        <a:t>)</a:t>
                      </a:r>
                      <a:endParaRPr lang="it-IT"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584777896"/>
                  </a:ext>
                </a:extLst>
              </a:tr>
            </a:tbl>
          </a:graphicData>
        </a:graphic>
      </p:graphicFrame>
      <p:sp>
        <p:nvSpPr>
          <p:cNvPr id="11" name="CasellaDiTesto 10">
            <a:extLst>
              <a:ext uri="{FF2B5EF4-FFF2-40B4-BE49-F238E27FC236}">
                <a16:creationId xmlns:a16="http://schemas.microsoft.com/office/drawing/2014/main" id="{96F8F78C-D84B-4F15-B71D-3CB927988C88}"/>
              </a:ext>
            </a:extLst>
          </p:cNvPr>
          <p:cNvSpPr txBox="1"/>
          <p:nvPr/>
        </p:nvSpPr>
        <p:spPr>
          <a:xfrm>
            <a:off x="3225843" y="2866261"/>
            <a:ext cx="3672408" cy="707886"/>
          </a:xfrm>
          <a:prstGeom prst="rect">
            <a:avLst/>
          </a:prstGeom>
          <a:noFill/>
        </p:spPr>
        <p:txBody>
          <a:bodyPr wrap="square" rtlCol="0">
            <a:spAutoFit/>
          </a:bodyPr>
          <a:lstStyle/>
          <a:p>
            <a:r>
              <a:rPr lang="en-GB" sz="1000" b="1" dirty="0">
                <a:solidFill>
                  <a:srgbClr val="FF0000"/>
                </a:solidFill>
                <a:effectLst/>
                <a:latin typeface="Verdana" panose="020B0604030504040204" pitchFamily="34" charset="0"/>
                <a:ea typeface="Calibri" panose="020F0502020204030204" pitchFamily="34" charset="0"/>
                <a:cs typeface="Arial" panose="020B0604020202020204" pitchFamily="34" charset="0"/>
              </a:rPr>
              <a:t>Incorrect tensioning</a:t>
            </a:r>
            <a:r>
              <a:rPr lang="en-GB" sz="1000" dirty="0">
                <a:effectLst/>
                <a:latin typeface="Verdana" panose="020B0604030504040204" pitchFamily="34" charset="0"/>
                <a:ea typeface="Calibri" panose="020F0502020204030204" pitchFamily="34" charset="0"/>
                <a:cs typeface="Arial" panose="020B0604020202020204" pitchFamily="34" charset="0"/>
              </a:rPr>
              <a:t>: the cable is too tight; it does not lay softly on the chain in the straight part and pushes against the chain inner side at the bend radius – the cable should be pushed into the chain</a:t>
            </a:r>
            <a:endParaRPr lang="it-IT" sz="1000" dirty="0"/>
          </a:p>
        </p:txBody>
      </p:sp>
      <p:sp>
        <p:nvSpPr>
          <p:cNvPr id="12" name="CasellaDiTesto 11">
            <a:extLst>
              <a:ext uri="{FF2B5EF4-FFF2-40B4-BE49-F238E27FC236}">
                <a16:creationId xmlns:a16="http://schemas.microsoft.com/office/drawing/2014/main" id="{5D33A2ED-0949-4ABF-9EF0-9B0BBB91591A}"/>
              </a:ext>
            </a:extLst>
          </p:cNvPr>
          <p:cNvSpPr txBox="1"/>
          <p:nvPr/>
        </p:nvSpPr>
        <p:spPr>
          <a:xfrm>
            <a:off x="3228848" y="4149080"/>
            <a:ext cx="3744416" cy="707886"/>
          </a:xfrm>
          <a:prstGeom prst="rect">
            <a:avLst/>
          </a:prstGeom>
          <a:noFill/>
        </p:spPr>
        <p:txBody>
          <a:bodyPr wrap="square" rtlCol="0">
            <a:spAutoFit/>
          </a:bodyPr>
          <a:lstStyle/>
          <a:p>
            <a:r>
              <a:rPr lang="en-GB" sz="1000" b="1" dirty="0">
                <a:solidFill>
                  <a:srgbClr val="FF0000"/>
                </a:solidFill>
                <a:effectLst/>
                <a:latin typeface="Verdana" panose="020B0604030504040204" pitchFamily="34" charset="0"/>
                <a:ea typeface="Calibri" panose="020F0502020204030204" pitchFamily="34" charset="0"/>
                <a:cs typeface="Arial" panose="020B0604020202020204" pitchFamily="34" charset="0"/>
              </a:rPr>
              <a:t>Incorrect tensioning</a:t>
            </a:r>
            <a:r>
              <a:rPr lang="en-GB" sz="1000" dirty="0">
                <a:effectLst/>
                <a:latin typeface="Verdana" panose="020B0604030504040204" pitchFamily="34" charset="0"/>
                <a:ea typeface="Calibri" panose="020F0502020204030204" pitchFamily="34" charset="0"/>
                <a:cs typeface="Arial" panose="020B0604020202020204" pitchFamily="34" charset="0"/>
              </a:rPr>
              <a:t>: the cable is too slack; it snakes inside the chain and tends to push against frames and neighbouring cables to find a way out of the chain – the cable should be pulled out of the chain</a:t>
            </a:r>
            <a:endParaRPr lang="it-IT" sz="1000" dirty="0"/>
          </a:p>
        </p:txBody>
      </p:sp>
      <p:sp>
        <p:nvSpPr>
          <p:cNvPr id="13" name="CasellaDiTesto 12">
            <a:extLst>
              <a:ext uri="{FF2B5EF4-FFF2-40B4-BE49-F238E27FC236}">
                <a16:creationId xmlns:a16="http://schemas.microsoft.com/office/drawing/2014/main" id="{12A8D37D-8C39-49B1-AF07-93A90A578867}"/>
              </a:ext>
            </a:extLst>
          </p:cNvPr>
          <p:cNvSpPr txBox="1"/>
          <p:nvPr/>
        </p:nvSpPr>
        <p:spPr>
          <a:xfrm>
            <a:off x="478582" y="948125"/>
            <a:ext cx="10585176" cy="861774"/>
          </a:xfrm>
          <a:prstGeom prst="rect">
            <a:avLst/>
          </a:prstGeom>
          <a:noFill/>
        </p:spPr>
        <p:txBody>
          <a:bodyPr wrap="square" rtlCol="0">
            <a:spAutoFit/>
          </a:bodyPr>
          <a:lstStyle/>
          <a:p>
            <a:r>
              <a:rPr lang="en-GB" sz="1000" dirty="0">
                <a:effectLst/>
                <a:latin typeface="Verdana" panose="020B0604030504040204" pitchFamily="34" charset="0"/>
                <a:ea typeface="Times New Roman" panose="02020603050405020304" pitchFamily="18" charset="0"/>
                <a:cs typeface="Times New Roman" panose="02020603050405020304" pitchFamily="18" charset="0"/>
              </a:rPr>
              <a:t>Utilities must be placed and installed so they can move freely longitudinally during the movements of the chain. It must be verified that the behaviour of the utilities at the bend radius does not cause any tension or traction on the chain. If the chain is supplied rolled on a drum, cables must be de-tensioned first, and their position checked immediately after the chain is unrolled and laid inside the guide channel</a:t>
            </a:r>
            <a:r>
              <a:rPr lang="en-GB" sz="1200" dirty="0">
                <a:effectLst/>
                <a:latin typeface="Verdana" panose="020B0604030504040204" pitchFamily="34" charset="0"/>
                <a:ea typeface="Times New Roman" panose="02020603050405020304" pitchFamily="18" charset="0"/>
                <a:cs typeface="Times New Roman" panose="02020603050405020304" pitchFamily="18" charset="0"/>
              </a:rPr>
              <a:t>.</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pic>
        <p:nvPicPr>
          <p:cNvPr id="19" name="Immagine 18">
            <a:extLst>
              <a:ext uri="{FF2B5EF4-FFF2-40B4-BE49-F238E27FC236}">
                <a16:creationId xmlns:a16="http://schemas.microsoft.com/office/drawing/2014/main" id="{4823B455-83B9-4B46-983F-A064BA062783}"/>
              </a:ext>
            </a:extLst>
          </p:cNvPr>
          <p:cNvPicPr/>
          <p:nvPr/>
        </p:nvPicPr>
        <p:blipFill>
          <a:blip r:embed="rId5" cstate="print">
            <a:extLst>
              <a:ext uri="{28A0092B-C50C-407E-A947-70E740481C1C}">
                <a14:useLocalDpi xmlns:a14="http://schemas.microsoft.com/office/drawing/2010/main" val="0"/>
              </a:ext>
            </a:extLst>
          </a:blip>
          <a:srcRect t="4666" b="3682"/>
          <a:stretch>
            <a:fillRect/>
          </a:stretch>
        </p:blipFill>
        <p:spPr bwMode="auto">
          <a:xfrm>
            <a:off x="7239541" y="3547007"/>
            <a:ext cx="1835785" cy="1187450"/>
          </a:xfrm>
          <a:prstGeom prst="rect">
            <a:avLst/>
          </a:prstGeom>
          <a:noFill/>
          <a:ln>
            <a:noFill/>
          </a:ln>
        </p:spPr>
      </p:pic>
      <p:sp>
        <p:nvSpPr>
          <p:cNvPr id="15" name="CasellaDiTesto 14">
            <a:extLst>
              <a:ext uri="{FF2B5EF4-FFF2-40B4-BE49-F238E27FC236}">
                <a16:creationId xmlns:a16="http://schemas.microsoft.com/office/drawing/2014/main" id="{15742496-67F7-4059-A143-8925F45F6EA5}"/>
              </a:ext>
            </a:extLst>
          </p:cNvPr>
          <p:cNvSpPr txBox="1"/>
          <p:nvPr/>
        </p:nvSpPr>
        <p:spPr>
          <a:xfrm>
            <a:off x="7164528" y="1809899"/>
            <a:ext cx="4680520" cy="2003625"/>
          </a:xfrm>
          <a:prstGeom prst="rect">
            <a:avLst/>
          </a:prstGeom>
          <a:noFill/>
        </p:spPr>
        <p:txBody>
          <a:bodyPr wrap="square" rtlCol="0">
            <a:spAutoFit/>
          </a:bodyPr>
          <a:lstStyle/>
          <a:p>
            <a:pPr algn="just" fontAlgn="base" hangingPunct="0">
              <a:lnSpc>
                <a:spcPct val="115000"/>
              </a:lnSpc>
              <a:spcAft>
                <a:spcPts val="400"/>
              </a:spcAft>
              <a:tabLst>
                <a:tab pos="900430" algn="l"/>
              </a:tabLs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Utilities must be fastened using appropriate accessories (tie-wraps, metallic clamps, etc.) at both ends of the chain. Such fasteners might be supplied by </a:t>
            </a:r>
            <a:r>
              <a:rPr lang="en-GB" sz="1000" dirty="0" err="1">
                <a:effectLst/>
                <a:latin typeface="Verdana" panose="020B0604030504040204" pitchFamily="34" charset="0"/>
                <a:ea typeface="Times New Roman" panose="02020603050405020304" pitchFamily="18" charset="0"/>
                <a:cs typeface="Times New Roman" panose="02020603050405020304" pitchFamily="18" charset="0"/>
              </a:rPr>
              <a:t>Brevetti</a:t>
            </a: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 upon request.</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fontAlgn="base" hangingPunct="0">
              <a:lnSpc>
                <a:spcPct val="115000"/>
              </a:lnSpc>
              <a:spcAft>
                <a:spcPts val="400"/>
              </a:spcAft>
              <a:tabLst>
                <a:tab pos="900430" algn="l"/>
              </a:tabLs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fontAlgn="base" hangingPunct="0">
              <a:lnSpc>
                <a:spcPct val="115000"/>
              </a:lnSpc>
              <a:spcAft>
                <a:spcPts val="400"/>
              </a:spcAft>
              <a:tabLst>
                <a:tab pos="900430" algn="l"/>
              </a:tabLs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Do not connect or clamp utilities inside the chain. Do not join cables by tie-wraps inside the chain</a:t>
            </a: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14" name="CasellaDiTesto 13">
            <a:extLst>
              <a:ext uri="{FF2B5EF4-FFF2-40B4-BE49-F238E27FC236}">
                <a16:creationId xmlns:a16="http://schemas.microsoft.com/office/drawing/2014/main" id="{91002503-CCA3-4DF6-A427-6436CA3A70DE}"/>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14</a:t>
            </a:fld>
            <a:endParaRPr lang="it-IT" sz="1200" dirty="0"/>
          </a:p>
        </p:txBody>
      </p:sp>
    </p:spTree>
    <p:extLst>
      <p:ext uri="{BB962C8B-B14F-4D97-AF65-F5344CB8AC3E}">
        <p14:creationId xmlns:p14="http://schemas.microsoft.com/office/powerpoint/2010/main" val="156276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0CEE21A-618F-4414-980B-BB6246D7455D}"/>
              </a:ext>
            </a:extLst>
          </p:cNvPr>
          <p:cNvSpPr txBox="1"/>
          <p:nvPr/>
        </p:nvSpPr>
        <p:spPr>
          <a:xfrm>
            <a:off x="432824" y="620688"/>
            <a:ext cx="5544616" cy="369332"/>
          </a:xfrm>
          <a:prstGeom prst="rect">
            <a:avLst/>
          </a:prstGeom>
          <a:noFill/>
        </p:spPr>
        <p:txBody>
          <a:bodyPr wrap="square" rtlCol="0">
            <a:spAutoFit/>
          </a:bodyPr>
          <a:lstStyle/>
          <a:p>
            <a:r>
              <a:rPr lang="it-IT" b="1" dirty="0">
                <a:latin typeface="Verdana" panose="020B0604030504040204" pitchFamily="34" charset="0"/>
                <a:ea typeface="Verdana" panose="020B0604030504040204" pitchFamily="34" charset="0"/>
              </a:rPr>
              <a:t>6 APPLICATION TEST</a:t>
            </a:r>
          </a:p>
        </p:txBody>
      </p:sp>
      <p:sp>
        <p:nvSpPr>
          <p:cNvPr id="3" name="CasellaDiTesto 2">
            <a:extLst>
              <a:ext uri="{FF2B5EF4-FFF2-40B4-BE49-F238E27FC236}">
                <a16:creationId xmlns:a16="http://schemas.microsoft.com/office/drawing/2014/main" id="{1909180D-FCFE-451F-8B22-4C83AEA3D22C}"/>
              </a:ext>
            </a:extLst>
          </p:cNvPr>
          <p:cNvSpPr txBox="1"/>
          <p:nvPr/>
        </p:nvSpPr>
        <p:spPr>
          <a:xfrm>
            <a:off x="406574" y="1124744"/>
            <a:ext cx="10513168" cy="3908762"/>
          </a:xfrm>
          <a:prstGeom prst="rect">
            <a:avLst/>
          </a:prstGeom>
          <a:noFill/>
        </p:spPr>
        <p:txBody>
          <a:bodyPr wrap="square" rtlCol="0">
            <a:spAutoFit/>
          </a:bodyPr>
          <a:lstStyle/>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Test the movement over the complete travel distance.</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Check that the chain moves free and smoothly.</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Check that utilities keep the correct position during the movement.</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Check that the Cable Chain System (CCS) is clean, flat, and totally free from edges, screw heads, and any other foreign part.</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The operating area of the CCS must be designed so that no event can lead to damaging the CCS under normal work conditions.</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000" dirty="0">
                <a:effectLst/>
                <a:latin typeface="Verdana" panose="020B0604030504040204" pitchFamily="34" charset="0"/>
                <a:ea typeface="Calibri" panose="020F0502020204030204" pitchFamily="34" charset="0"/>
                <a:cs typeface="Times New Roman" panose="02020603050405020304" pitchFamily="18" charset="0"/>
              </a:rPr>
              <a:t>The installation of the CCS must be in full accordance with the drawing(s) provided and any other applicable documents. The customers must report a desired modification to </a:t>
            </a:r>
            <a:r>
              <a:rPr lang="en-US" sz="1000" dirty="0" err="1">
                <a:effectLst/>
                <a:latin typeface="Verdana" panose="020B0604030504040204" pitchFamily="34" charset="0"/>
                <a:ea typeface="Calibri" panose="020F0502020204030204" pitchFamily="34" charset="0"/>
                <a:cs typeface="Times New Roman" panose="02020603050405020304" pitchFamily="18" charset="0"/>
              </a:rPr>
              <a:t>Brevetti</a:t>
            </a:r>
            <a:r>
              <a:rPr lang="en-US" sz="1000" dirty="0">
                <a:effectLst/>
                <a:latin typeface="Verdana" panose="020B0604030504040204" pitchFamily="34" charset="0"/>
                <a:ea typeface="Calibri" panose="020F0502020204030204" pitchFamily="34" charset="0"/>
                <a:cs typeface="Times New Roman" panose="02020603050405020304" pitchFamily="18" charset="0"/>
              </a:rPr>
              <a:t> prior to its implementation, and the modification must be approved by </a:t>
            </a:r>
            <a:r>
              <a:rPr lang="en-US" sz="1000" dirty="0" err="1">
                <a:effectLst/>
                <a:latin typeface="Verdana" panose="020B0604030504040204" pitchFamily="34" charset="0"/>
                <a:ea typeface="Calibri" panose="020F0502020204030204" pitchFamily="34" charset="0"/>
                <a:cs typeface="Times New Roman" panose="02020603050405020304" pitchFamily="18" charset="0"/>
              </a:rPr>
              <a:t>Brevetti</a:t>
            </a:r>
            <a:r>
              <a:rPr lang="en-US" sz="1000" dirty="0">
                <a:effectLst/>
                <a:latin typeface="Verdana" panose="020B0604030504040204" pitchFamily="34" charset="0"/>
                <a:ea typeface="Calibri" panose="020F0502020204030204" pitchFamily="34" charset="0"/>
                <a:cs typeface="Times New Roman" panose="02020603050405020304" pitchFamily="18" charset="0"/>
              </a:rPr>
              <a:t> in writing to come into warranty.</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000" dirty="0">
                <a:effectLst/>
                <a:latin typeface="Verdana" panose="020B0604030504040204" pitchFamily="34" charset="0"/>
                <a:ea typeface="Calibri" panose="020F0502020204030204" pitchFamily="34" charset="0"/>
                <a:cs typeface="Times New Roman" panose="02020603050405020304" pitchFamily="18" charset="0"/>
              </a:rPr>
              <a:t>In any case, </a:t>
            </a:r>
            <a:r>
              <a:rPr lang="en-US" sz="1000" dirty="0" err="1">
                <a:effectLst/>
                <a:latin typeface="Verdana" panose="020B0604030504040204" pitchFamily="34" charset="0"/>
                <a:ea typeface="Calibri" panose="020F0502020204030204" pitchFamily="34" charset="0"/>
                <a:cs typeface="Times New Roman" panose="02020603050405020304" pitchFamily="18" charset="0"/>
              </a:rPr>
              <a:t>Brevetti</a:t>
            </a:r>
            <a:r>
              <a:rPr lang="en-US" sz="1000" dirty="0">
                <a:effectLst/>
                <a:latin typeface="Verdana" panose="020B0604030504040204" pitchFamily="34" charset="0"/>
                <a:ea typeface="Calibri" panose="020F0502020204030204" pitchFamily="34" charset="0"/>
                <a:cs typeface="Times New Roman" panose="02020603050405020304" pitchFamily="18" charset="0"/>
              </a:rPr>
              <a:t> will not be responsible for the customer’s interpretation of the drawings and other documents released with the goods.</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End brackets at both chain ends must be able to be assembled with no tension.</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Every part of the CCS must be assembled carefully and completely, to make sure every part is in the correct position.</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Maintenance activities must be carried out as specified under Chapter 8. Test intervals always account from the date of equipment commissioning or handover.</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After 4 to 8 weeks’ operation (depending on how frequently the CCS is operated), and always depending on the customer’s own evaluation, test results can make it unnecessary to carry out further checks within the time intervals as per Chapter 8. In this case, the test intervals marked with X can be extended to 24 weeks, and simple visual inspection at the given test intervals is sufficient, provided the instructions given at the test point are complied with.</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pic>
        <p:nvPicPr>
          <p:cNvPr id="4" name="Immagine 3" descr="Corsa lunga anello">
            <a:extLst>
              <a:ext uri="{FF2B5EF4-FFF2-40B4-BE49-F238E27FC236}">
                <a16:creationId xmlns:a16="http://schemas.microsoft.com/office/drawing/2014/main" id="{CD59BD05-8C16-4335-B075-3D47EF8554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0950" y="4581128"/>
            <a:ext cx="5664200" cy="1390650"/>
          </a:xfrm>
          <a:prstGeom prst="rect">
            <a:avLst/>
          </a:prstGeom>
          <a:noFill/>
          <a:ln>
            <a:noFill/>
          </a:ln>
        </p:spPr>
      </p:pic>
      <p:sp>
        <p:nvSpPr>
          <p:cNvPr id="5" name="CasellaDiTesto 4">
            <a:extLst>
              <a:ext uri="{FF2B5EF4-FFF2-40B4-BE49-F238E27FC236}">
                <a16:creationId xmlns:a16="http://schemas.microsoft.com/office/drawing/2014/main" id="{1AFB2B38-258D-4929-A438-9A7F887274CA}"/>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15</a:t>
            </a:fld>
            <a:endParaRPr lang="it-IT" sz="1200" dirty="0"/>
          </a:p>
        </p:txBody>
      </p:sp>
    </p:spTree>
    <p:extLst>
      <p:ext uri="{BB962C8B-B14F-4D97-AF65-F5344CB8AC3E}">
        <p14:creationId xmlns:p14="http://schemas.microsoft.com/office/powerpoint/2010/main" val="420037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a 10">
            <a:extLst>
              <a:ext uri="{FF2B5EF4-FFF2-40B4-BE49-F238E27FC236}">
                <a16:creationId xmlns:a16="http://schemas.microsoft.com/office/drawing/2014/main" id="{8694B818-8FBD-4520-B448-EFE749963BAE}"/>
              </a:ext>
            </a:extLst>
          </p:cNvPr>
          <p:cNvGraphicFramePr>
            <a:graphicFrameLocks noGrp="1"/>
          </p:cNvGraphicFramePr>
          <p:nvPr>
            <p:extLst>
              <p:ext uri="{D42A27DB-BD31-4B8C-83A1-F6EECF244321}">
                <p14:modId xmlns:p14="http://schemas.microsoft.com/office/powerpoint/2010/main" val="1359685368"/>
              </p:ext>
            </p:extLst>
          </p:nvPr>
        </p:nvGraphicFramePr>
        <p:xfrm>
          <a:off x="454343" y="1896126"/>
          <a:ext cx="10514013" cy="1944216"/>
        </p:xfrm>
        <a:graphic>
          <a:graphicData uri="http://schemas.openxmlformats.org/drawingml/2006/table">
            <a:tbl>
              <a:tblPr>
                <a:tableStyleId>{5C22544A-7EE6-4342-B048-85BDC9FD1C3A}</a:tableStyleId>
              </a:tblPr>
              <a:tblGrid>
                <a:gridCol w="7089704">
                  <a:extLst>
                    <a:ext uri="{9D8B030D-6E8A-4147-A177-3AD203B41FA5}">
                      <a16:colId xmlns:a16="http://schemas.microsoft.com/office/drawing/2014/main" val="1781141352"/>
                    </a:ext>
                  </a:extLst>
                </a:gridCol>
                <a:gridCol w="443773">
                  <a:extLst>
                    <a:ext uri="{9D8B030D-6E8A-4147-A177-3AD203B41FA5}">
                      <a16:colId xmlns:a16="http://schemas.microsoft.com/office/drawing/2014/main" val="765950337"/>
                    </a:ext>
                  </a:extLst>
                </a:gridCol>
                <a:gridCol w="2980536">
                  <a:extLst>
                    <a:ext uri="{9D8B030D-6E8A-4147-A177-3AD203B41FA5}">
                      <a16:colId xmlns:a16="http://schemas.microsoft.com/office/drawing/2014/main" val="3852473916"/>
                    </a:ext>
                  </a:extLst>
                </a:gridCol>
              </a:tblGrid>
              <a:tr h="175846">
                <a:tc>
                  <a:txBody>
                    <a:bodyPr/>
                    <a:lstStyle/>
                    <a:p>
                      <a:pPr algn="ctr">
                        <a:lnSpc>
                          <a:spcPct val="115000"/>
                        </a:lnSpc>
                        <a:spcAft>
                          <a:spcPts val="400"/>
                        </a:spcAft>
                      </a:pPr>
                      <a:r>
                        <a:rPr lang="it-IT" sz="1000" dirty="0">
                          <a:effectLst/>
                        </a:rPr>
                        <a:t>Check</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1000" dirty="0">
                          <a:effectLst/>
                        </a:rPr>
                        <a:t>Y/N</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1000" dirty="0">
                          <a:effectLst/>
                        </a:rPr>
                        <a:t>Remarks</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83186014"/>
                  </a:ext>
                </a:extLst>
              </a:tr>
              <a:tr h="164387">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           Are pins and rivets correctly inserted and positioned?</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734062"/>
                  </a:ext>
                </a:extLst>
              </a:tr>
              <a:tr h="164387">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           Are links unworn and undamaged?</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943388"/>
                  </a:ext>
                </a:extLst>
              </a:tr>
              <a:tr h="156515">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3           Is chain radius complying with the drawing/PO?</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5245847"/>
                  </a:ext>
                </a:extLst>
              </a:tr>
              <a:tr h="164387">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4           Are chain screws correctly tightened?</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12670"/>
                  </a:ext>
                </a:extLst>
              </a:tr>
              <a:tr h="164387">
                <a:tc>
                  <a:txBody>
                    <a:bodyPr/>
                    <a:lstStyle/>
                    <a:p>
                      <a:pPr marL="0" lvl="0" indent="0" algn="just">
                        <a:lnSpc>
                          <a:spcPct val="115000"/>
                        </a:lnSpc>
                        <a:buFont typeface="+mj-lt"/>
                        <a:buNone/>
                        <a:tabLst>
                          <a:tab pos="3060065" algn="ctr"/>
                          <a:tab pos="6120130" algn="r"/>
                          <a:tab pos="271145" algn="l"/>
                          <a:tab pos="3060065" algn="ctr"/>
                          <a:tab pos="6120130" algn="r"/>
                        </a:tabLst>
                      </a:pPr>
                      <a:r>
                        <a:rPr lang="en-GB" sz="800" dirty="0">
                          <a:effectLst/>
                          <a:latin typeface="Verdana" panose="020B0604030504040204" pitchFamily="34" charset="0"/>
                          <a:ea typeface="Verdana" panose="020B0604030504040204" pitchFamily="34" charset="0"/>
                        </a:rPr>
                        <a:t>5           Are separators correctly positioned?</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3260270"/>
                  </a:ext>
                </a:extLst>
              </a:tr>
              <a:tr h="164387">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6           Are wear signs on rods/nylon frames/aluminum frames absent?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224389"/>
                  </a:ext>
                </a:extLst>
              </a:tr>
              <a:tr h="164387">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7           Are rods/nylon frames/aluminum frames correctly positioned/bolted?</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1240735"/>
                  </a:ext>
                </a:extLst>
              </a:tr>
              <a:tr h="264279">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8           Are skids correctly positioned and with an acceptable amount of consumption material?</a:t>
                      </a:r>
                      <a:endParaRPr lang="it-IT" sz="800" dirty="0">
                        <a:effectLst/>
                        <a:latin typeface="Verdana" panose="020B0604030504040204" pitchFamily="34" charset="0"/>
                        <a:ea typeface="Verdana" panose="020B0604030504040204" pitchFamily="34" charset="0"/>
                      </a:endParaRPr>
                    </a:p>
                    <a:p>
                      <a:pPr marL="271145" algn="just">
                        <a:lnSpc>
                          <a:spcPct val="115000"/>
                        </a:lnSpc>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      Thickness should not be less than 2 mm</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870672"/>
                  </a:ext>
                </a:extLst>
              </a:tr>
              <a:tr h="156515">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9           Radius support roller is correctly positioned and working properly?</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629108"/>
                  </a:ext>
                </a:extLst>
              </a:tr>
              <a:tr h="188704">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10         Is the chain length adequate?</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088" marR="4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677724"/>
                  </a:ext>
                </a:extLst>
              </a:tr>
            </a:tbl>
          </a:graphicData>
        </a:graphic>
      </p:graphicFrame>
      <p:sp>
        <p:nvSpPr>
          <p:cNvPr id="12" name="CasellaDiTesto 11">
            <a:extLst>
              <a:ext uri="{FF2B5EF4-FFF2-40B4-BE49-F238E27FC236}">
                <a16:creationId xmlns:a16="http://schemas.microsoft.com/office/drawing/2014/main" id="{80AA268B-3F6E-4E26-A3D6-762CDD8B45CA}"/>
              </a:ext>
            </a:extLst>
          </p:cNvPr>
          <p:cNvSpPr txBox="1"/>
          <p:nvPr/>
        </p:nvSpPr>
        <p:spPr>
          <a:xfrm>
            <a:off x="279518" y="692696"/>
            <a:ext cx="6552728" cy="646331"/>
          </a:xfrm>
          <a:prstGeom prst="rect">
            <a:avLst/>
          </a:prstGeom>
          <a:noFill/>
        </p:spPr>
        <p:txBody>
          <a:bodyPr wrap="square" rtlCol="0">
            <a:spAutoFit/>
          </a:bodyPr>
          <a:lstStyle/>
          <a:p>
            <a:r>
              <a:rPr lang="en-GB" sz="1800" b="1" cap="small" dirty="0">
                <a:effectLst/>
                <a:latin typeface="Verdana" panose="020B0604030504040204" pitchFamily="34" charset="0"/>
                <a:ea typeface="Times New Roman" panose="02020603050405020304" pitchFamily="18" charset="0"/>
                <a:cs typeface="Times New Roman" panose="02020603050405020304" pitchFamily="18" charset="0"/>
              </a:rPr>
              <a:t>7 INSPECTIONS AND CHECKS BEFORE START UP </a:t>
            </a:r>
            <a:endParaRPr lang="it-IT" sz="1800" b="1" cap="small"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sp>
        <p:nvSpPr>
          <p:cNvPr id="13" name="CasellaDiTesto 12">
            <a:extLst>
              <a:ext uri="{FF2B5EF4-FFF2-40B4-BE49-F238E27FC236}">
                <a16:creationId xmlns:a16="http://schemas.microsoft.com/office/drawing/2014/main" id="{1456AB93-86A1-41AA-B8A5-0751F96B3948}"/>
              </a:ext>
            </a:extLst>
          </p:cNvPr>
          <p:cNvSpPr txBox="1"/>
          <p:nvPr/>
        </p:nvSpPr>
        <p:spPr>
          <a:xfrm>
            <a:off x="279518" y="1196752"/>
            <a:ext cx="6175728" cy="800219"/>
          </a:xfrm>
          <a:prstGeom prst="rect">
            <a:avLst/>
          </a:prstGeom>
          <a:noFill/>
        </p:spPr>
        <p:txBody>
          <a:bodyPr wrap="square" rtlCol="0">
            <a:spAutoFit/>
          </a:bodyPr>
          <a:lstStyle/>
          <a:p>
            <a:r>
              <a:rPr lang="en-GB" sz="1000" i="1" dirty="0">
                <a:effectLst/>
                <a:latin typeface="Verdana" panose="020B0604030504040204" pitchFamily="34" charset="0"/>
                <a:ea typeface="Calibri" panose="020F0502020204030204" pitchFamily="34" charset="0"/>
                <a:cs typeface="Times New Roman" panose="02020603050405020304" pitchFamily="18" charset="0"/>
              </a:rPr>
              <a:t>Note: general information is provided; not all checks may be applicable to the application.</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a:p>
            <a:endParaRPr lang="it-IT" dirty="0"/>
          </a:p>
        </p:txBody>
      </p:sp>
      <p:sp>
        <p:nvSpPr>
          <p:cNvPr id="15" name="CasellaDiTesto 14">
            <a:extLst>
              <a:ext uri="{FF2B5EF4-FFF2-40B4-BE49-F238E27FC236}">
                <a16:creationId xmlns:a16="http://schemas.microsoft.com/office/drawing/2014/main" id="{61AEE20E-BE08-4B7E-AA06-67454B9958D1}"/>
              </a:ext>
            </a:extLst>
          </p:cNvPr>
          <p:cNvSpPr txBox="1"/>
          <p:nvPr/>
        </p:nvSpPr>
        <p:spPr>
          <a:xfrm>
            <a:off x="-673546" y="1479077"/>
            <a:ext cx="6384896" cy="276999"/>
          </a:xfrm>
          <a:prstGeom prst="rect">
            <a:avLst/>
          </a:prstGeom>
          <a:noFill/>
        </p:spPr>
        <p:txBody>
          <a:bodyPr wrap="square">
            <a:spAutoFit/>
          </a:bodyPr>
          <a:lstStyle/>
          <a:p>
            <a:pPr marR="180340" lvl="2" algn="l" fontAlgn="base" hangingPunct="0">
              <a:spcBef>
                <a:spcPts val="600"/>
              </a:spcBef>
              <a:buClr>
                <a:srgbClr val="000000"/>
              </a:buClr>
              <a:tabLst>
                <a:tab pos="1136650" algn="l"/>
              </a:tabLst>
            </a:pPr>
            <a:r>
              <a:rPr lang="en-GB" sz="1200" kern="0" cap="small" dirty="0">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7.1</a:t>
            </a:r>
            <a:r>
              <a:rPr lang="en-GB" sz="1200"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 chain check</a:t>
            </a:r>
            <a:endParaRPr lang="it-IT" sz="1200"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2C6EF0D1-E3DD-487A-B504-B5151EEA2710}"/>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16</a:t>
            </a:fld>
            <a:endParaRPr lang="it-IT" sz="1200" dirty="0"/>
          </a:p>
        </p:txBody>
      </p:sp>
    </p:spTree>
    <p:extLst>
      <p:ext uri="{BB962C8B-B14F-4D97-AF65-F5344CB8AC3E}">
        <p14:creationId xmlns:p14="http://schemas.microsoft.com/office/powerpoint/2010/main" val="93792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FBA71C7F-B8E3-4B12-8F61-B52D977BEAD5}"/>
              </a:ext>
            </a:extLst>
          </p:cNvPr>
          <p:cNvGraphicFramePr>
            <a:graphicFrameLocks noGrp="1"/>
          </p:cNvGraphicFramePr>
          <p:nvPr>
            <p:extLst>
              <p:ext uri="{D42A27DB-BD31-4B8C-83A1-F6EECF244321}">
                <p14:modId xmlns:p14="http://schemas.microsoft.com/office/powerpoint/2010/main" val="2500881633"/>
              </p:ext>
            </p:extLst>
          </p:nvPr>
        </p:nvGraphicFramePr>
        <p:xfrm>
          <a:off x="406574" y="1014350"/>
          <a:ext cx="10532074" cy="3669157"/>
        </p:xfrm>
        <a:graphic>
          <a:graphicData uri="http://schemas.openxmlformats.org/drawingml/2006/table">
            <a:tbl>
              <a:tblPr>
                <a:tableStyleId>{5C22544A-7EE6-4342-B048-85BDC9FD1C3A}</a:tableStyleId>
              </a:tblPr>
              <a:tblGrid>
                <a:gridCol w="7107766">
                  <a:extLst>
                    <a:ext uri="{9D8B030D-6E8A-4147-A177-3AD203B41FA5}">
                      <a16:colId xmlns:a16="http://schemas.microsoft.com/office/drawing/2014/main" val="3024496453"/>
                    </a:ext>
                  </a:extLst>
                </a:gridCol>
                <a:gridCol w="443773">
                  <a:extLst>
                    <a:ext uri="{9D8B030D-6E8A-4147-A177-3AD203B41FA5}">
                      <a16:colId xmlns:a16="http://schemas.microsoft.com/office/drawing/2014/main" val="3340475698"/>
                    </a:ext>
                  </a:extLst>
                </a:gridCol>
                <a:gridCol w="2980535">
                  <a:extLst>
                    <a:ext uri="{9D8B030D-6E8A-4147-A177-3AD203B41FA5}">
                      <a16:colId xmlns:a16="http://schemas.microsoft.com/office/drawing/2014/main" val="1176459875"/>
                    </a:ext>
                  </a:extLst>
                </a:gridCol>
              </a:tblGrid>
              <a:tr h="0">
                <a:tc>
                  <a:txBody>
                    <a:bodyPr/>
                    <a:lstStyle/>
                    <a:p>
                      <a:pPr algn="ctr">
                        <a:lnSpc>
                          <a:spcPct val="115000"/>
                        </a:lnSpc>
                        <a:spcAft>
                          <a:spcPts val="400"/>
                        </a:spcAft>
                      </a:pPr>
                      <a:r>
                        <a:rPr lang="it-IT" sz="1000" dirty="0">
                          <a:effectLst/>
                        </a:rPr>
                        <a:t>Check</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1000" dirty="0">
                          <a:effectLst/>
                        </a:rPr>
                        <a:t>Y/N</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1000" dirty="0">
                          <a:effectLst/>
                        </a:rPr>
                        <a:t>Remarks</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09582807"/>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11           Are end brackets correctly bolted at the movable point?</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7863718"/>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12           Are end brackets correctly bolted at the fixed point?</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749479"/>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13           Are the overall position and alignment correct?</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224819"/>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14            Are cable clamps correctly fitted?</a:t>
                      </a:r>
                    </a:p>
                    <a:p>
                      <a:pPr marL="342900" lvl="0" indent="-342900" algn="just">
                        <a:lnSpc>
                          <a:spcPct val="115000"/>
                        </a:lnSpc>
                        <a:buFont typeface="+mj-lt"/>
                        <a:buAutoNum type="arabicPeriod"/>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endParaRPr>
                    </a:p>
                    <a:p>
                      <a:pPr marL="0" lvl="0" indent="0" algn="just">
                        <a:lnSpc>
                          <a:spcPct val="115000"/>
                        </a:lnSpc>
                        <a:buFont typeface="+mj-lt"/>
                        <a:buNone/>
                        <a:tabLst>
                          <a:tab pos="3060065" algn="ctr"/>
                          <a:tab pos="6120130" algn="r"/>
                          <a:tab pos="271145" algn="l"/>
                          <a:tab pos="3060065" algn="ctr"/>
                          <a:tab pos="6120130" algn="r"/>
                        </a:tabLst>
                      </a:pPr>
                      <a:endParaRPr lang="it-IT" sz="800" dirty="0">
                        <a:effectLst/>
                        <a:latin typeface="Verdana" panose="020B0604030504040204" pitchFamily="34" charset="0"/>
                        <a:ea typeface="Verdana" panose="020B0604030504040204" pitchFamily="34" charset="0"/>
                      </a:endParaRPr>
                    </a:p>
                    <a:p>
                      <a:pPr marL="271145" algn="just">
                        <a:lnSpc>
                          <a:spcPct val="115000"/>
                        </a:lnSpc>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5040122"/>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15           Is the chain guided with no constraints in the guide channel?</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33050"/>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16           Is the cable exit at the movable point end OK?</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4691207"/>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17           Is the movable point height acceptable? Check at 4 equidistant points.</a:t>
                      </a:r>
                      <a:endParaRPr lang="it-IT" sz="800" dirty="0">
                        <a:effectLst/>
                        <a:latin typeface="Verdana" panose="020B0604030504040204" pitchFamily="34" charset="0"/>
                        <a:ea typeface="Verdana" panose="020B0604030504040204" pitchFamily="34" charset="0"/>
                      </a:endParaRPr>
                    </a:p>
                    <a:p>
                      <a:pPr marL="271145" algn="just">
                        <a:lnSpc>
                          <a:spcPct val="115000"/>
                        </a:lnSpc>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 </a:t>
                      </a: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just">
                        <a:lnSpc>
                          <a:spcPct val="115000"/>
                        </a:lnSpc>
                        <a:buFont typeface="+mj-lt"/>
                        <a:buAutoNum type="arabicPeriod"/>
                      </a:pPr>
                      <a:r>
                        <a:rPr lang="en-US" sz="800" dirty="0">
                          <a:effectLst/>
                          <a:latin typeface="Verdana" panose="020B0604030504040204" pitchFamily="34" charset="0"/>
                          <a:ea typeface="Verdana" panose="020B0604030504040204" pitchFamily="34" charset="0"/>
                        </a:rPr>
                        <a:t>At ¼ distance from end of retracted side</a:t>
                      </a:r>
                      <a:endParaRPr lang="it-IT" sz="8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pPr>
                      <a:r>
                        <a:rPr lang="en-US" sz="800" dirty="0">
                          <a:effectLst/>
                          <a:latin typeface="Verdana" panose="020B0604030504040204" pitchFamily="34" charset="0"/>
                          <a:ea typeface="Verdana" panose="020B0604030504040204" pitchFamily="34" charset="0"/>
                        </a:rPr>
                        <a:t>At ½ distance from end of retracted side</a:t>
                      </a:r>
                      <a:endParaRPr lang="it-IT" sz="8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pPr>
                      <a:r>
                        <a:rPr lang="en-US" sz="800" dirty="0">
                          <a:effectLst/>
                          <a:latin typeface="Verdana" panose="020B0604030504040204" pitchFamily="34" charset="0"/>
                          <a:ea typeface="Verdana" panose="020B0604030504040204" pitchFamily="34" charset="0"/>
                        </a:rPr>
                        <a:t>At ¾ distance from end of retracted side</a:t>
                      </a:r>
                      <a:endParaRPr lang="it-IT" sz="800" dirty="0">
                        <a:effectLst/>
                        <a:latin typeface="Verdana" panose="020B0604030504040204" pitchFamily="34" charset="0"/>
                        <a:ea typeface="Verdana" panose="020B0604030504040204" pitchFamily="34" charset="0"/>
                      </a:endParaRPr>
                    </a:p>
                    <a:p>
                      <a:pPr marL="342900" lvl="0" indent="-342900" algn="just">
                        <a:lnSpc>
                          <a:spcPct val="115000"/>
                        </a:lnSpc>
                        <a:spcAft>
                          <a:spcPts val="400"/>
                        </a:spcAft>
                        <a:buFont typeface="+mj-lt"/>
                        <a:buAutoNum type="arabicPeriod"/>
                      </a:pPr>
                      <a:r>
                        <a:rPr lang="en-US" sz="800" dirty="0">
                          <a:effectLst/>
                          <a:latin typeface="Verdana" panose="020B0604030504040204" pitchFamily="34" charset="0"/>
                          <a:ea typeface="Verdana" panose="020B0604030504040204" pitchFamily="34" charset="0"/>
                        </a:rPr>
                        <a:t>At end of travel</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0313800"/>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18           Is the tow arm moving straight?</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4157975"/>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19           Is the alignment between the movable point and the guide channel acceptable? Check at 4 equidistant points.</a:t>
                      </a:r>
                      <a:endParaRPr lang="it-IT" sz="800" dirty="0">
                        <a:effectLst/>
                        <a:latin typeface="Verdana" panose="020B0604030504040204" pitchFamily="34" charset="0"/>
                        <a:ea typeface="Verdana" panose="020B0604030504040204" pitchFamily="34" charset="0"/>
                      </a:endParaRPr>
                    </a:p>
                    <a:p>
                      <a:pPr marL="271145" algn="just">
                        <a:lnSpc>
                          <a:spcPct val="115000"/>
                        </a:lnSpc>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 </a:t>
                      </a: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just">
                        <a:lnSpc>
                          <a:spcPct val="115000"/>
                        </a:lnSpc>
                        <a:buFont typeface="+mj-lt"/>
                        <a:buAutoNum type="arabicPeriod"/>
                      </a:pPr>
                      <a:r>
                        <a:rPr lang="en-US" sz="800" dirty="0">
                          <a:effectLst/>
                          <a:latin typeface="Verdana" panose="020B0604030504040204" pitchFamily="34" charset="0"/>
                          <a:ea typeface="Verdana" panose="020B0604030504040204" pitchFamily="34" charset="0"/>
                        </a:rPr>
                        <a:t>At ¼ distance from end of retracted side</a:t>
                      </a:r>
                      <a:endParaRPr lang="it-IT" sz="8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pPr>
                      <a:r>
                        <a:rPr lang="en-US" sz="800" dirty="0">
                          <a:effectLst/>
                          <a:latin typeface="Verdana" panose="020B0604030504040204" pitchFamily="34" charset="0"/>
                          <a:ea typeface="Verdana" panose="020B0604030504040204" pitchFamily="34" charset="0"/>
                        </a:rPr>
                        <a:t>At ½ distance from end of retracted side</a:t>
                      </a:r>
                      <a:endParaRPr lang="it-IT" sz="8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pPr>
                      <a:r>
                        <a:rPr lang="en-US" sz="800" dirty="0">
                          <a:effectLst/>
                          <a:latin typeface="Verdana" panose="020B0604030504040204" pitchFamily="34" charset="0"/>
                          <a:ea typeface="Verdana" panose="020B0604030504040204" pitchFamily="34" charset="0"/>
                        </a:rPr>
                        <a:t>At ¾ distance from end of retracted side</a:t>
                      </a:r>
                      <a:endParaRPr lang="it-IT" sz="800" dirty="0">
                        <a:effectLst/>
                        <a:latin typeface="Verdana" panose="020B0604030504040204" pitchFamily="34" charset="0"/>
                        <a:ea typeface="Verdana" panose="020B0604030504040204" pitchFamily="34" charset="0"/>
                      </a:endParaRPr>
                    </a:p>
                    <a:p>
                      <a:pPr marL="342900" lvl="0" indent="-342900" algn="just">
                        <a:lnSpc>
                          <a:spcPct val="115000"/>
                        </a:lnSpc>
                        <a:spcAft>
                          <a:spcPts val="400"/>
                        </a:spcAft>
                        <a:buFont typeface="+mj-lt"/>
                        <a:buAutoNum type="arabicPeriod"/>
                      </a:pPr>
                      <a:r>
                        <a:rPr lang="en-US" sz="800" dirty="0">
                          <a:effectLst/>
                          <a:latin typeface="Verdana" panose="020B0604030504040204" pitchFamily="34" charset="0"/>
                          <a:ea typeface="Verdana" panose="020B0604030504040204" pitchFamily="34" charset="0"/>
                        </a:rPr>
                        <a:t>At end of travel</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5974636"/>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20           Is the anti-misalignment device installed correctly and working properly?</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4095884"/>
                  </a:ext>
                </a:extLst>
              </a:tr>
            </a:tbl>
          </a:graphicData>
        </a:graphic>
      </p:graphicFrame>
      <p:pic>
        <p:nvPicPr>
          <p:cNvPr id="10" name="Immagine 9">
            <a:extLst>
              <a:ext uri="{FF2B5EF4-FFF2-40B4-BE49-F238E27FC236}">
                <a16:creationId xmlns:a16="http://schemas.microsoft.com/office/drawing/2014/main" id="{A90013EF-3558-4761-BAE3-C7E21349EED2}"/>
              </a:ext>
            </a:extLst>
          </p:cNvPr>
          <p:cNvPicPr/>
          <p:nvPr/>
        </p:nvPicPr>
        <p:blipFill>
          <a:blip r:embed="rId2" cstate="print">
            <a:extLst>
              <a:ext uri="{28A0092B-C50C-407E-A947-70E740481C1C}">
                <a14:useLocalDpi xmlns:a14="http://schemas.microsoft.com/office/drawing/2010/main" val="0"/>
              </a:ext>
            </a:extLst>
          </a:blip>
          <a:srcRect t="22548" b="24715"/>
          <a:stretch>
            <a:fillRect/>
          </a:stretch>
        </p:blipFill>
        <p:spPr bwMode="auto">
          <a:xfrm>
            <a:off x="910630" y="1700808"/>
            <a:ext cx="2866390" cy="648072"/>
          </a:xfrm>
          <a:prstGeom prst="rect">
            <a:avLst/>
          </a:prstGeom>
          <a:noFill/>
          <a:ln>
            <a:noFill/>
          </a:ln>
        </p:spPr>
      </p:pic>
      <p:pic>
        <p:nvPicPr>
          <p:cNvPr id="11" name="Immagine 10">
            <a:extLst>
              <a:ext uri="{FF2B5EF4-FFF2-40B4-BE49-F238E27FC236}">
                <a16:creationId xmlns:a16="http://schemas.microsoft.com/office/drawing/2014/main" id="{371F703F-4907-4BE0-9724-BD876832387F}"/>
              </a:ext>
            </a:extLst>
          </p:cNvPr>
          <p:cNvPicPr/>
          <p:nvPr/>
        </p:nvPicPr>
        <p:blipFill rotWithShape="1">
          <a:blip r:embed="rId3"/>
          <a:srcRect r="5289"/>
          <a:stretch/>
        </p:blipFill>
        <p:spPr bwMode="auto">
          <a:xfrm>
            <a:off x="982638" y="2848929"/>
            <a:ext cx="3023235" cy="357835"/>
          </a:xfrm>
          <a:prstGeom prst="rect">
            <a:avLst/>
          </a:prstGeom>
          <a:ln>
            <a:noFill/>
          </a:ln>
          <a:extLst>
            <a:ext uri="{53640926-AAD7-44D8-BBD7-CCE9431645EC}">
              <a14:shadowObscured xmlns:a14="http://schemas.microsoft.com/office/drawing/2010/main"/>
            </a:ext>
          </a:extLst>
        </p:spPr>
      </p:pic>
      <p:pic>
        <p:nvPicPr>
          <p:cNvPr id="12" name="Immagine 11">
            <a:extLst>
              <a:ext uri="{FF2B5EF4-FFF2-40B4-BE49-F238E27FC236}">
                <a16:creationId xmlns:a16="http://schemas.microsoft.com/office/drawing/2014/main" id="{C2073F8C-BF2C-443F-9EF7-A68F5DB53F3F}"/>
              </a:ext>
            </a:extLst>
          </p:cNvPr>
          <p:cNvPicPr/>
          <p:nvPr/>
        </p:nvPicPr>
        <p:blipFill>
          <a:blip r:embed="rId4" cstate="print">
            <a:extLst>
              <a:ext uri="{28A0092B-C50C-407E-A947-70E740481C1C}">
                <a14:useLocalDpi xmlns:a14="http://schemas.microsoft.com/office/drawing/2010/main" val="0"/>
              </a:ext>
            </a:extLst>
          </a:blip>
          <a:srcRect l="3458" t="36174" b="32234"/>
          <a:stretch>
            <a:fillRect/>
          </a:stretch>
        </p:blipFill>
        <p:spPr bwMode="auto">
          <a:xfrm>
            <a:off x="754890" y="3706813"/>
            <a:ext cx="4343400" cy="709692"/>
          </a:xfrm>
          <a:prstGeom prst="rect">
            <a:avLst/>
          </a:prstGeom>
          <a:noFill/>
          <a:ln>
            <a:noFill/>
          </a:ln>
        </p:spPr>
      </p:pic>
      <p:sp>
        <p:nvSpPr>
          <p:cNvPr id="6" name="CasellaDiTesto 5">
            <a:extLst>
              <a:ext uri="{FF2B5EF4-FFF2-40B4-BE49-F238E27FC236}">
                <a16:creationId xmlns:a16="http://schemas.microsoft.com/office/drawing/2014/main" id="{F2B1F9F7-6062-4CD7-A328-1C28AE12539F}"/>
              </a:ext>
            </a:extLst>
          </p:cNvPr>
          <p:cNvSpPr txBox="1"/>
          <p:nvPr/>
        </p:nvSpPr>
        <p:spPr>
          <a:xfrm>
            <a:off x="254508" y="689429"/>
            <a:ext cx="4876198" cy="553998"/>
          </a:xfrm>
          <a:prstGeom prst="rect">
            <a:avLst/>
          </a:prstGeom>
          <a:noFill/>
        </p:spPr>
        <p:txBody>
          <a:bodyPr wrap="square" rtlCol="0">
            <a:spAutoFit/>
          </a:bodyPr>
          <a:lstStyle/>
          <a:p>
            <a:r>
              <a:rPr lang="en-GB" sz="1200"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7.2 M</a:t>
            </a:r>
            <a:r>
              <a:rPr lang="en-GB" sz="1200" b="1"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ovable point check and channel verifications</a:t>
            </a:r>
            <a:endParaRPr lang="it-IT" sz="1200" b="1"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sp>
        <p:nvSpPr>
          <p:cNvPr id="7" name="CasellaDiTesto 6">
            <a:extLst>
              <a:ext uri="{FF2B5EF4-FFF2-40B4-BE49-F238E27FC236}">
                <a16:creationId xmlns:a16="http://schemas.microsoft.com/office/drawing/2014/main" id="{7B8023DE-7D71-487A-834D-1D0FEA3E9628}"/>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17</a:t>
            </a:fld>
            <a:endParaRPr lang="it-IT" sz="1200" dirty="0"/>
          </a:p>
        </p:txBody>
      </p:sp>
    </p:spTree>
    <p:extLst>
      <p:ext uri="{BB962C8B-B14F-4D97-AF65-F5344CB8AC3E}">
        <p14:creationId xmlns:p14="http://schemas.microsoft.com/office/powerpoint/2010/main" val="18756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2B1F9F7-6062-4CD7-A328-1C28AE12539F}"/>
              </a:ext>
            </a:extLst>
          </p:cNvPr>
          <p:cNvSpPr txBox="1"/>
          <p:nvPr/>
        </p:nvSpPr>
        <p:spPr>
          <a:xfrm>
            <a:off x="262558" y="692696"/>
            <a:ext cx="4876198" cy="553998"/>
          </a:xfrm>
          <a:prstGeom prst="rect">
            <a:avLst/>
          </a:prstGeom>
          <a:noFill/>
        </p:spPr>
        <p:txBody>
          <a:bodyPr wrap="square" rtlCol="0">
            <a:spAutoFit/>
          </a:bodyPr>
          <a:lstStyle/>
          <a:p>
            <a:r>
              <a:rPr lang="en-GB" sz="1200"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7.3 </a:t>
            </a:r>
            <a:r>
              <a:rPr lang="en-GB" sz="1200" b="1" kern="0" cap="small" dirty="0">
                <a:effectLst>
                  <a:glow>
                    <a:srgbClr val="000000"/>
                  </a:glow>
                  <a:outerShdw sx="0" sy="0">
                    <a:srgbClr val="000000"/>
                  </a:outerShdw>
                  <a:reflection stA="0" endPos="0" fadeDir="0" sx="0" sy="0"/>
                </a:effectLst>
                <a:latin typeface="Verdana" panose="020B0604030504040204" pitchFamily="34" charset="0"/>
                <a:cs typeface="Times New Roman" panose="02020603050405020304" pitchFamily="18" charset="0"/>
              </a:rPr>
              <a:t>fixed</a:t>
            </a:r>
            <a:r>
              <a:rPr lang="en-GB" sz="1200" kern="0" cap="small" dirty="0">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 </a:t>
            </a:r>
            <a:r>
              <a:rPr lang="en-GB" sz="1200" b="1"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point check</a:t>
            </a:r>
            <a:endParaRPr lang="it-IT" sz="1200" b="1"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graphicFrame>
        <p:nvGraphicFramePr>
          <p:cNvPr id="8" name="Tabella 7">
            <a:extLst>
              <a:ext uri="{FF2B5EF4-FFF2-40B4-BE49-F238E27FC236}">
                <a16:creationId xmlns:a16="http://schemas.microsoft.com/office/drawing/2014/main" id="{78A9DBC4-F2AC-4728-8890-440EA0321BA1}"/>
              </a:ext>
            </a:extLst>
          </p:cNvPr>
          <p:cNvGraphicFramePr>
            <a:graphicFrameLocks noGrp="1"/>
          </p:cNvGraphicFramePr>
          <p:nvPr>
            <p:extLst>
              <p:ext uri="{D42A27DB-BD31-4B8C-83A1-F6EECF244321}">
                <p14:modId xmlns:p14="http://schemas.microsoft.com/office/powerpoint/2010/main" val="1505255204"/>
              </p:ext>
            </p:extLst>
          </p:nvPr>
        </p:nvGraphicFramePr>
        <p:xfrm>
          <a:off x="313606" y="1041196"/>
          <a:ext cx="10534128" cy="1457833"/>
        </p:xfrm>
        <a:graphic>
          <a:graphicData uri="http://schemas.openxmlformats.org/drawingml/2006/table">
            <a:tbl>
              <a:tblPr>
                <a:tableStyleId>{5C22544A-7EE6-4342-B048-85BDC9FD1C3A}</a:tableStyleId>
              </a:tblPr>
              <a:tblGrid>
                <a:gridCol w="7005736">
                  <a:extLst>
                    <a:ext uri="{9D8B030D-6E8A-4147-A177-3AD203B41FA5}">
                      <a16:colId xmlns:a16="http://schemas.microsoft.com/office/drawing/2014/main" val="4173192989"/>
                    </a:ext>
                  </a:extLst>
                </a:gridCol>
                <a:gridCol w="432048">
                  <a:extLst>
                    <a:ext uri="{9D8B030D-6E8A-4147-A177-3AD203B41FA5}">
                      <a16:colId xmlns:a16="http://schemas.microsoft.com/office/drawing/2014/main" val="1185953186"/>
                    </a:ext>
                  </a:extLst>
                </a:gridCol>
                <a:gridCol w="3096344">
                  <a:extLst>
                    <a:ext uri="{9D8B030D-6E8A-4147-A177-3AD203B41FA5}">
                      <a16:colId xmlns:a16="http://schemas.microsoft.com/office/drawing/2014/main" val="942756827"/>
                    </a:ext>
                  </a:extLst>
                </a:gridCol>
              </a:tblGrid>
              <a:tr h="126694">
                <a:tc>
                  <a:txBody>
                    <a:bodyPr/>
                    <a:lstStyle/>
                    <a:p>
                      <a:pPr algn="ctr">
                        <a:lnSpc>
                          <a:spcPct val="115000"/>
                        </a:lnSpc>
                        <a:spcAft>
                          <a:spcPts val="400"/>
                        </a:spcAft>
                      </a:pPr>
                      <a:r>
                        <a:rPr lang="en-US" sz="1000" dirty="0">
                          <a:effectLst/>
                        </a:rPr>
                        <a:t>Check</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US" sz="1000" dirty="0">
                          <a:effectLst/>
                        </a:rPr>
                        <a:t>Y/N</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US" sz="1000" dirty="0">
                          <a:effectLst/>
                        </a:rPr>
                        <a:t>Remarks</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61144898"/>
                  </a:ext>
                </a:extLst>
              </a:tr>
              <a:tr h="266446">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21          Is the first guide channel supporting device (CR, CA, CP) mounted at the correct height for smooth chain passage?</a:t>
                      </a:r>
                      <a:endParaRPr lang="it-IT" sz="800" dirty="0">
                        <a:effectLst/>
                        <a:latin typeface="Verdana" panose="020B0604030504040204" pitchFamily="34" charset="0"/>
                        <a:ea typeface="Verdana" panose="020B0604030504040204" pitchFamily="34" charset="0"/>
                      </a:endParaRPr>
                    </a:p>
                    <a:p>
                      <a:pPr marL="271145" algn="just">
                        <a:lnSpc>
                          <a:spcPct val="115000"/>
                        </a:lnSpc>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 </a:t>
                      </a: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4096534"/>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22          Are cables coming out of the CCS properly? No sharp edges are allowed in contact with cables.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2508158"/>
                  </a:ext>
                </a:extLst>
              </a:tr>
              <a:tr h="157798">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23          Are cables correctly tensioned?</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10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829366"/>
                  </a:ext>
                </a:extLst>
              </a:tr>
            </a:tbl>
          </a:graphicData>
        </a:graphic>
      </p:graphicFrame>
      <p:pic>
        <p:nvPicPr>
          <p:cNvPr id="16" name="Immagine 15">
            <a:extLst>
              <a:ext uri="{FF2B5EF4-FFF2-40B4-BE49-F238E27FC236}">
                <a16:creationId xmlns:a16="http://schemas.microsoft.com/office/drawing/2014/main" id="{EE260266-AA14-40D8-AF1B-0BB18A126A68}"/>
              </a:ext>
            </a:extLst>
          </p:cNvPr>
          <p:cNvPicPr/>
          <p:nvPr/>
        </p:nvPicPr>
        <p:blipFill>
          <a:blip r:embed="rId2" cstate="print">
            <a:extLst>
              <a:ext uri="{28A0092B-C50C-407E-A947-70E740481C1C}">
                <a14:useLocalDpi xmlns:a14="http://schemas.microsoft.com/office/drawing/2010/main" val="0"/>
              </a:ext>
            </a:extLst>
          </a:blip>
          <a:srcRect t="25832" r="39664" b="31523"/>
          <a:stretch>
            <a:fillRect/>
          </a:stretch>
        </p:blipFill>
        <p:spPr bwMode="auto">
          <a:xfrm>
            <a:off x="910630" y="1390710"/>
            <a:ext cx="1872208" cy="687625"/>
          </a:xfrm>
          <a:prstGeom prst="rect">
            <a:avLst/>
          </a:prstGeom>
          <a:noFill/>
          <a:ln w="6350" cmpd="sng">
            <a:solidFill>
              <a:srgbClr val="000000"/>
            </a:solidFill>
            <a:miter lim="800000"/>
            <a:headEnd/>
            <a:tailEnd/>
          </a:ln>
          <a:effectLst/>
        </p:spPr>
      </p:pic>
      <p:graphicFrame>
        <p:nvGraphicFramePr>
          <p:cNvPr id="2" name="Tabella 1">
            <a:extLst>
              <a:ext uri="{FF2B5EF4-FFF2-40B4-BE49-F238E27FC236}">
                <a16:creationId xmlns:a16="http://schemas.microsoft.com/office/drawing/2014/main" id="{5A36188B-8CE6-4BB5-A93D-1F5A672C7C68}"/>
              </a:ext>
            </a:extLst>
          </p:cNvPr>
          <p:cNvGraphicFramePr>
            <a:graphicFrameLocks noGrp="1"/>
          </p:cNvGraphicFramePr>
          <p:nvPr>
            <p:extLst>
              <p:ext uri="{D42A27DB-BD31-4B8C-83A1-F6EECF244321}">
                <p14:modId xmlns:p14="http://schemas.microsoft.com/office/powerpoint/2010/main" val="2409654007"/>
              </p:ext>
            </p:extLst>
          </p:nvPr>
        </p:nvGraphicFramePr>
        <p:xfrm>
          <a:off x="313606" y="2953334"/>
          <a:ext cx="10514012" cy="2850403"/>
        </p:xfrm>
        <a:graphic>
          <a:graphicData uri="http://schemas.openxmlformats.org/drawingml/2006/table">
            <a:tbl>
              <a:tblPr>
                <a:tableStyleId>{5C22544A-7EE6-4342-B048-85BDC9FD1C3A}</a:tableStyleId>
              </a:tblPr>
              <a:tblGrid>
                <a:gridCol w="7023565">
                  <a:extLst>
                    <a:ext uri="{9D8B030D-6E8A-4147-A177-3AD203B41FA5}">
                      <a16:colId xmlns:a16="http://schemas.microsoft.com/office/drawing/2014/main" val="1044355990"/>
                    </a:ext>
                  </a:extLst>
                </a:gridCol>
                <a:gridCol w="443773">
                  <a:extLst>
                    <a:ext uri="{9D8B030D-6E8A-4147-A177-3AD203B41FA5}">
                      <a16:colId xmlns:a16="http://schemas.microsoft.com/office/drawing/2014/main" val="2359501682"/>
                    </a:ext>
                  </a:extLst>
                </a:gridCol>
                <a:gridCol w="3046674">
                  <a:extLst>
                    <a:ext uri="{9D8B030D-6E8A-4147-A177-3AD203B41FA5}">
                      <a16:colId xmlns:a16="http://schemas.microsoft.com/office/drawing/2014/main" val="1476965756"/>
                    </a:ext>
                  </a:extLst>
                </a:gridCol>
              </a:tblGrid>
              <a:tr h="0">
                <a:tc>
                  <a:txBody>
                    <a:bodyPr/>
                    <a:lstStyle/>
                    <a:p>
                      <a:pPr algn="ctr">
                        <a:lnSpc>
                          <a:spcPct val="115000"/>
                        </a:lnSpc>
                        <a:spcAft>
                          <a:spcPts val="400"/>
                        </a:spcAft>
                      </a:pPr>
                      <a:r>
                        <a:rPr lang="it-IT" sz="1000" dirty="0">
                          <a:effectLst/>
                        </a:rPr>
                        <a:t>Check</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400"/>
                        </a:spcAft>
                      </a:pPr>
                      <a:r>
                        <a:rPr lang="it-IT" sz="1000" dirty="0">
                          <a:effectLst/>
                        </a:rPr>
                        <a:t>Y/N</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1" algn="ctr">
                        <a:lnSpc>
                          <a:spcPct val="115000"/>
                        </a:lnSpc>
                        <a:spcAft>
                          <a:spcPts val="400"/>
                        </a:spcAft>
                      </a:pPr>
                      <a:r>
                        <a:rPr lang="it-IT" sz="1000" dirty="0">
                          <a:solidFill>
                            <a:schemeClr val="tx1"/>
                          </a:solidFill>
                          <a:effectLst/>
                        </a:rPr>
                        <a:t>Remarks</a:t>
                      </a:r>
                      <a:endParaRPr lang="it-IT" sz="9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0317566"/>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24      Is the length of the guide channel adequate?</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9716810"/>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25      Is the sliding surface free of dirt deposits?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4122892"/>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26      Is the guide channel clear of foreign objects?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1101251"/>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27      Are all screws adequately tight?</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3220469"/>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28      Are guide channel trunks correctly joined?</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If not, indicate the cause(s):</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it-IT" sz="800" dirty="0">
                          <a:effectLst/>
                          <a:latin typeface="Verdana" panose="020B0604030504040204" pitchFamily="34" charset="0"/>
                          <a:ea typeface="Verdana" panose="020B0604030504040204" pitchFamily="34" charset="0"/>
                          <a:sym typeface="Symbol" panose="05050102010706020507" pitchFamily="18" charset="2"/>
                        </a:rPr>
                        <a:t></a:t>
                      </a:r>
                      <a:r>
                        <a:rPr lang="en-US" sz="800" dirty="0">
                          <a:effectLst/>
                          <a:latin typeface="Verdana" panose="020B0604030504040204" pitchFamily="34" charset="0"/>
                          <a:ea typeface="Verdana" panose="020B0604030504040204" pitchFamily="34" charset="0"/>
                        </a:rPr>
                        <a:t>   Height difference between trunks.</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it-IT" sz="800" dirty="0">
                          <a:effectLst/>
                          <a:latin typeface="Verdana" panose="020B0604030504040204" pitchFamily="34" charset="0"/>
                          <a:ea typeface="Verdana" panose="020B0604030504040204" pitchFamily="34" charset="0"/>
                          <a:sym typeface="Symbol" panose="05050102010706020507" pitchFamily="18" charset="2"/>
                        </a:rPr>
                        <a:t></a:t>
                      </a:r>
                      <a:r>
                        <a:rPr lang="en-US" sz="800" dirty="0">
                          <a:effectLst/>
                          <a:latin typeface="Verdana" panose="020B0604030504040204" pitchFamily="34" charset="0"/>
                          <a:ea typeface="Verdana" panose="020B0604030504040204" pitchFamily="34" charset="0"/>
                        </a:rPr>
                        <a:t>   Overlapping of trunks.</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it-IT" sz="800" dirty="0">
                          <a:effectLst/>
                          <a:latin typeface="Verdana" panose="020B0604030504040204" pitchFamily="34" charset="0"/>
                          <a:ea typeface="Verdana" panose="020B0604030504040204" pitchFamily="34" charset="0"/>
                          <a:sym typeface="Symbol" panose="05050102010706020507" pitchFamily="18" charset="2"/>
                        </a:rPr>
                        <a:t></a:t>
                      </a:r>
                      <a:r>
                        <a:rPr lang="en-US" sz="800" dirty="0">
                          <a:effectLst/>
                          <a:latin typeface="Verdana" panose="020B0604030504040204" pitchFamily="34" charset="0"/>
                          <a:ea typeface="Verdana" panose="020B0604030504040204" pitchFamily="34" charset="0"/>
                        </a:rPr>
                        <a:t>   Screw heads protruding.</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it-IT" sz="800" dirty="0">
                          <a:effectLst/>
                          <a:latin typeface="Verdana" panose="020B0604030504040204" pitchFamily="34" charset="0"/>
                          <a:ea typeface="Verdana" panose="020B0604030504040204" pitchFamily="34" charset="0"/>
                          <a:sym typeface="Symbol" panose="05050102010706020507" pitchFamily="18" charset="2"/>
                        </a:rPr>
                        <a:t></a:t>
                      </a:r>
                      <a:r>
                        <a:rPr lang="en-US" sz="800" dirty="0">
                          <a:effectLst/>
                          <a:latin typeface="Verdana" panose="020B0604030504040204" pitchFamily="34" charset="0"/>
                          <a:ea typeface="Verdana" panose="020B0604030504040204" pitchFamily="34" charset="0"/>
                        </a:rPr>
                        <a:t>   Excessive gap between trunks.</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it-IT" sz="800" dirty="0">
                          <a:effectLst/>
                          <a:latin typeface="Verdana" panose="020B0604030504040204" pitchFamily="34" charset="0"/>
                          <a:ea typeface="Verdana" panose="020B0604030504040204" pitchFamily="34" charset="0"/>
                          <a:sym typeface="Symbol" panose="05050102010706020507" pitchFamily="18" charset="2"/>
                        </a:rPr>
                        <a:t></a:t>
                      </a:r>
                      <a:r>
                        <a:rPr lang="en-US" sz="800" dirty="0">
                          <a:effectLst/>
                          <a:latin typeface="Verdana" panose="020B0604030504040204" pitchFamily="34" charset="0"/>
                          <a:ea typeface="Verdana" panose="020B0604030504040204" pitchFamily="34" charset="0"/>
                        </a:rPr>
                        <a:t>   Other: _____________________________</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401258"/>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29      Is the guide channel width acceptable? Check every support. You may use a template to check the width.</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933555"/>
                  </a:ext>
                </a:extLst>
              </a:tr>
              <a:tr h="721311">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30      Is the Guide channel support horizontal? Check it every support</a:t>
                      </a:r>
                      <a:endParaRPr lang="it-IT" sz="800" dirty="0">
                        <a:effectLst/>
                        <a:latin typeface="Verdana" panose="020B0604030504040204" pitchFamily="34" charset="0"/>
                        <a:ea typeface="Verdana" panose="020B0604030504040204" pitchFamily="34" charset="0"/>
                      </a:endParaRPr>
                    </a:p>
                    <a:p>
                      <a:pPr marL="271145" algn="just">
                        <a:lnSpc>
                          <a:spcPct val="115000"/>
                        </a:lnSpc>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 </a:t>
                      </a: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271145" algn="just">
                        <a:lnSpc>
                          <a:spcPct val="115000"/>
                        </a:lnSpc>
                        <a:tabLst>
                          <a:tab pos="3060065" algn="ctr"/>
                          <a:tab pos="6120130" algn="r"/>
                          <a:tab pos="271145" algn="l"/>
                          <a:tab pos="3060065" algn="ctr"/>
                          <a:tab pos="6120130" algn="r"/>
                        </a:tabLst>
                      </a:pP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9425348"/>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31      Are cables correctly guided in the chain?</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238281"/>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32      Are all support devices assembled at the right height?</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8420590"/>
                  </a:ext>
                </a:extLst>
              </a:tr>
            </a:tbl>
          </a:graphicData>
        </a:graphic>
      </p:graphicFrame>
      <p:pic>
        <p:nvPicPr>
          <p:cNvPr id="7" name="Immagine 6">
            <a:extLst>
              <a:ext uri="{FF2B5EF4-FFF2-40B4-BE49-F238E27FC236}">
                <a16:creationId xmlns:a16="http://schemas.microsoft.com/office/drawing/2014/main" id="{4346796F-F052-40EB-95B5-09CD3F521F5B}"/>
              </a:ext>
            </a:extLst>
          </p:cNvPr>
          <p:cNvPicPr/>
          <p:nvPr/>
        </p:nvPicPr>
        <p:blipFill>
          <a:blip r:embed="rId3" cstate="print">
            <a:extLst>
              <a:ext uri="{28A0092B-C50C-407E-A947-70E740481C1C}">
                <a14:useLocalDpi xmlns:a14="http://schemas.microsoft.com/office/drawing/2010/main" val="0"/>
              </a:ext>
            </a:extLst>
          </a:blip>
          <a:srcRect l="4970" t="15767" b="21428"/>
          <a:stretch>
            <a:fillRect/>
          </a:stretch>
        </p:blipFill>
        <p:spPr bwMode="auto">
          <a:xfrm>
            <a:off x="694606" y="4992527"/>
            <a:ext cx="1080120" cy="474763"/>
          </a:xfrm>
          <a:prstGeom prst="rect">
            <a:avLst/>
          </a:prstGeom>
          <a:noFill/>
          <a:ln>
            <a:noFill/>
          </a:ln>
        </p:spPr>
      </p:pic>
      <p:sp>
        <p:nvSpPr>
          <p:cNvPr id="9" name="CasellaDiTesto 8">
            <a:extLst>
              <a:ext uri="{FF2B5EF4-FFF2-40B4-BE49-F238E27FC236}">
                <a16:creationId xmlns:a16="http://schemas.microsoft.com/office/drawing/2014/main" id="{FB02E945-9C98-4BDF-AA31-BD019C80197C}"/>
              </a:ext>
            </a:extLst>
          </p:cNvPr>
          <p:cNvSpPr txBox="1"/>
          <p:nvPr/>
        </p:nvSpPr>
        <p:spPr>
          <a:xfrm>
            <a:off x="269403" y="2570530"/>
            <a:ext cx="4876198" cy="553998"/>
          </a:xfrm>
          <a:prstGeom prst="rect">
            <a:avLst/>
          </a:prstGeom>
          <a:noFill/>
        </p:spPr>
        <p:txBody>
          <a:bodyPr wrap="square" rtlCol="0">
            <a:spAutoFit/>
          </a:bodyPr>
          <a:lstStyle/>
          <a:p>
            <a:r>
              <a:rPr lang="en-GB" sz="1200"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7.4 </a:t>
            </a:r>
            <a:r>
              <a:rPr lang="en-GB" sz="1200" b="1"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guide channel check</a:t>
            </a:r>
            <a:endParaRPr lang="it-IT" sz="1200" b="1"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sp>
        <p:nvSpPr>
          <p:cNvPr id="10" name="CasellaDiTesto 9">
            <a:extLst>
              <a:ext uri="{FF2B5EF4-FFF2-40B4-BE49-F238E27FC236}">
                <a16:creationId xmlns:a16="http://schemas.microsoft.com/office/drawing/2014/main" id="{E09BD7E9-05F8-4A8F-A1AF-8DE6B0F779AC}"/>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18</a:t>
            </a:fld>
            <a:endParaRPr lang="it-IT" sz="1200" dirty="0"/>
          </a:p>
        </p:txBody>
      </p:sp>
    </p:spTree>
    <p:extLst>
      <p:ext uri="{BB962C8B-B14F-4D97-AF65-F5344CB8AC3E}">
        <p14:creationId xmlns:p14="http://schemas.microsoft.com/office/powerpoint/2010/main" val="203942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2B1F9F7-6062-4CD7-A328-1C28AE12539F}"/>
              </a:ext>
            </a:extLst>
          </p:cNvPr>
          <p:cNvSpPr txBox="1"/>
          <p:nvPr/>
        </p:nvSpPr>
        <p:spPr>
          <a:xfrm>
            <a:off x="262558" y="701905"/>
            <a:ext cx="4876198" cy="553998"/>
          </a:xfrm>
          <a:prstGeom prst="rect">
            <a:avLst/>
          </a:prstGeom>
          <a:noFill/>
        </p:spPr>
        <p:txBody>
          <a:bodyPr wrap="square" rtlCol="0">
            <a:spAutoFit/>
          </a:bodyPr>
          <a:lstStyle/>
          <a:p>
            <a:r>
              <a:rPr lang="en-GB" sz="1200"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7.5 </a:t>
            </a:r>
            <a:r>
              <a:rPr lang="en-GB" sz="1200" b="1"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overall check</a:t>
            </a:r>
            <a:endParaRPr lang="it-IT" sz="1200" b="1" u="none" strike="noStrike" kern="0" cap="small" spc="0" dirty="0">
              <a:ln>
                <a:noFill/>
              </a:ln>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graphicFrame>
        <p:nvGraphicFramePr>
          <p:cNvPr id="3" name="Tabella 2">
            <a:extLst>
              <a:ext uri="{FF2B5EF4-FFF2-40B4-BE49-F238E27FC236}">
                <a16:creationId xmlns:a16="http://schemas.microsoft.com/office/drawing/2014/main" id="{2F966655-970E-4C7D-A350-4E305475068F}"/>
              </a:ext>
            </a:extLst>
          </p:cNvPr>
          <p:cNvGraphicFramePr>
            <a:graphicFrameLocks noGrp="1"/>
          </p:cNvGraphicFramePr>
          <p:nvPr>
            <p:extLst>
              <p:ext uri="{D42A27DB-BD31-4B8C-83A1-F6EECF244321}">
                <p14:modId xmlns:p14="http://schemas.microsoft.com/office/powerpoint/2010/main" val="248560304"/>
              </p:ext>
            </p:extLst>
          </p:nvPr>
        </p:nvGraphicFramePr>
        <p:xfrm>
          <a:off x="334566" y="1255903"/>
          <a:ext cx="10514013" cy="3553460"/>
        </p:xfrm>
        <a:graphic>
          <a:graphicData uri="http://schemas.openxmlformats.org/drawingml/2006/table">
            <a:tbl>
              <a:tblPr>
                <a:tableStyleId>{5C22544A-7EE6-4342-B048-85BDC9FD1C3A}</a:tableStyleId>
              </a:tblPr>
              <a:tblGrid>
                <a:gridCol w="7405467">
                  <a:extLst>
                    <a:ext uri="{9D8B030D-6E8A-4147-A177-3AD203B41FA5}">
                      <a16:colId xmlns:a16="http://schemas.microsoft.com/office/drawing/2014/main" val="3463024998"/>
                    </a:ext>
                  </a:extLst>
                </a:gridCol>
                <a:gridCol w="377634">
                  <a:extLst>
                    <a:ext uri="{9D8B030D-6E8A-4147-A177-3AD203B41FA5}">
                      <a16:colId xmlns:a16="http://schemas.microsoft.com/office/drawing/2014/main" val="571656369"/>
                    </a:ext>
                  </a:extLst>
                </a:gridCol>
                <a:gridCol w="682728">
                  <a:extLst>
                    <a:ext uri="{9D8B030D-6E8A-4147-A177-3AD203B41FA5}">
                      <a16:colId xmlns:a16="http://schemas.microsoft.com/office/drawing/2014/main" val="1098268968"/>
                    </a:ext>
                  </a:extLst>
                </a:gridCol>
                <a:gridCol w="682728">
                  <a:extLst>
                    <a:ext uri="{9D8B030D-6E8A-4147-A177-3AD203B41FA5}">
                      <a16:colId xmlns:a16="http://schemas.microsoft.com/office/drawing/2014/main" val="3756287149"/>
                    </a:ext>
                  </a:extLst>
                </a:gridCol>
                <a:gridCol w="682728">
                  <a:extLst>
                    <a:ext uri="{9D8B030D-6E8A-4147-A177-3AD203B41FA5}">
                      <a16:colId xmlns:a16="http://schemas.microsoft.com/office/drawing/2014/main" val="3221953296"/>
                    </a:ext>
                  </a:extLst>
                </a:gridCol>
                <a:gridCol w="682728">
                  <a:extLst>
                    <a:ext uri="{9D8B030D-6E8A-4147-A177-3AD203B41FA5}">
                      <a16:colId xmlns:a16="http://schemas.microsoft.com/office/drawing/2014/main" val="3044040746"/>
                    </a:ext>
                  </a:extLst>
                </a:gridCol>
              </a:tblGrid>
              <a:tr h="0">
                <a:tc>
                  <a:txBody>
                    <a:bodyPr/>
                    <a:lstStyle/>
                    <a:p>
                      <a:pPr algn="ctr">
                        <a:lnSpc>
                          <a:spcPct val="115000"/>
                        </a:lnSpc>
                        <a:spcAft>
                          <a:spcPts val="400"/>
                        </a:spcAft>
                      </a:pPr>
                      <a:r>
                        <a:rPr lang="it-IT" sz="800" dirty="0">
                          <a:effectLst/>
                        </a:rPr>
                        <a:t>Check</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dirty="0">
                          <a:effectLst/>
                        </a:rPr>
                        <a:t>Y/N</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4">
                  <a:txBody>
                    <a:bodyPr/>
                    <a:lstStyle/>
                    <a:p>
                      <a:pPr algn="ctr">
                        <a:lnSpc>
                          <a:spcPct val="115000"/>
                        </a:lnSpc>
                        <a:spcAft>
                          <a:spcPts val="400"/>
                        </a:spcAft>
                      </a:pPr>
                      <a:r>
                        <a:rPr lang="it-IT" sz="800" dirty="0">
                          <a:effectLst/>
                        </a:rPr>
                        <a:t>Remarks</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214121539"/>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33        Move the trolley against the bumper (end of travel) and verify dimensions N and N1.</a:t>
                      </a:r>
                    </a:p>
                    <a:p>
                      <a:pPr marL="342900" lvl="0" indent="-342900" algn="just">
                        <a:lnSpc>
                          <a:spcPct val="115000"/>
                        </a:lnSpc>
                        <a:buFont typeface="+mj-lt"/>
                        <a:buAutoNum type="arabicPeriod"/>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endParaRPr>
                    </a:p>
                    <a:p>
                      <a:pPr marL="0" lvl="0" indent="0" algn="just">
                        <a:lnSpc>
                          <a:spcPct val="115000"/>
                        </a:lnSpc>
                        <a:buFont typeface="+mj-lt"/>
                        <a:buNone/>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tabLst>
                          <a:tab pos="3060065" algn="ctr"/>
                          <a:tab pos="6120130" algn="r"/>
                          <a:tab pos="271145" algn="l"/>
                          <a:tab pos="3060065" algn="ctr"/>
                          <a:tab pos="6120130" algn="r"/>
                        </a:tabLst>
                      </a:pPr>
                      <a:endParaRPr lang="en-US" sz="8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tabLst>
                          <a:tab pos="3060065" algn="ctr"/>
                          <a:tab pos="6120130" algn="r"/>
                          <a:tab pos="271145" algn="l"/>
                          <a:tab pos="3060065" algn="ctr"/>
                          <a:tab pos="6120130" algn="r"/>
                        </a:tabLst>
                      </a:pPr>
                      <a:endParaRPr lang="it-IT" sz="9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tabLst>
                          <a:tab pos="3060065" algn="ctr"/>
                          <a:tab pos="6120130" algn="r"/>
                          <a:tab pos="271145" algn="l"/>
                          <a:tab pos="3060065" algn="ctr"/>
                          <a:tab pos="6120130" algn="r"/>
                        </a:tabLst>
                      </a:pPr>
                      <a:endParaRPr lang="it-IT" sz="900" dirty="0">
                        <a:effectLst/>
                        <a:latin typeface="Verdana" panose="020B0604030504040204" pitchFamily="34" charset="0"/>
                        <a:ea typeface="Verdana" panose="020B0604030504040204" pitchFamily="34" charset="0"/>
                      </a:endParaRPr>
                    </a:p>
                    <a:p>
                      <a:pPr marL="342900" lvl="0" indent="-342900" algn="just">
                        <a:lnSpc>
                          <a:spcPct val="115000"/>
                        </a:lnSpc>
                        <a:buFont typeface="+mj-lt"/>
                        <a:buAutoNum type="arabicPeriod"/>
                        <a:tabLst>
                          <a:tab pos="3060065" algn="ctr"/>
                          <a:tab pos="6120130" algn="r"/>
                          <a:tab pos="271145" algn="l"/>
                          <a:tab pos="3060065" algn="ctr"/>
                          <a:tab pos="6120130" algn="r"/>
                        </a:tabLst>
                      </a:pPr>
                      <a:endParaRPr lang="it-IT" sz="900" dirty="0">
                        <a:effectLst/>
                        <a:latin typeface="Verdana" panose="020B0604030504040204" pitchFamily="34" charset="0"/>
                        <a:ea typeface="Verdana" panose="020B0604030504040204" pitchFamily="34" charset="0"/>
                      </a:endParaRPr>
                    </a:p>
                    <a:p>
                      <a:pPr marL="271145" algn="just">
                        <a:lnSpc>
                          <a:spcPct val="115000"/>
                        </a:lnSpc>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15000"/>
                        </a:lnSpc>
                        <a:spcAft>
                          <a:spcPts val="400"/>
                        </a:spcAft>
                      </a:pPr>
                      <a:r>
                        <a:rPr lang="it-IT" sz="800">
                          <a:effectLst/>
                          <a:latin typeface="Verdana" panose="020B0604030504040204" pitchFamily="34" charset="0"/>
                          <a:ea typeface="Verdana" panose="020B0604030504040204" pitchFamily="34" charset="0"/>
                        </a:rPr>
                        <a:t>N: __________ mm</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a:p>
                  </a:txBody>
                  <a:tcPr/>
                </a:tc>
                <a:tc gridSpan="2">
                  <a:txBody>
                    <a:bodyPr/>
                    <a:lstStyle/>
                    <a:p>
                      <a:pPr algn="just">
                        <a:lnSpc>
                          <a:spcPct val="115000"/>
                        </a:lnSpc>
                        <a:spcAft>
                          <a:spcPts val="400"/>
                        </a:spcAft>
                      </a:pPr>
                      <a:r>
                        <a:rPr lang="it-IT" sz="800" dirty="0">
                          <a:effectLst/>
                          <a:latin typeface="Verdana" panose="020B0604030504040204" pitchFamily="34" charset="0"/>
                          <a:ea typeface="Verdana" panose="020B0604030504040204" pitchFamily="34" charset="0"/>
                        </a:rPr>
                        <a:t>N1: _________ mm</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a:p>
                  </a:txBody>
                  <a:tcPr/>
                </a:tc>
                <a:extLst>
                  <a:ext uri="{0D108BD9-81ED-4DB2-BD59-A6C34878D82A}">
                    <a16:rowId xmlns:a16="http://schemas.microsoft.com/office/drawing/2014/main" val="4184352218"/>
                  </a:ext>
                </a:extLst>
              </a:tr>
              <a:tr h="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34         Check guide channel length and number of sectors.</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15000"/>
                        </a:lnSpc>
                        <a:spcAft>
                          <a:spcPts val="400"/>
                        </a:spcAft>
                      </a:pPr>
                      <a:r>
                        <a:rPr lang="it-IT" sz="800">
                          <a:effectLst/>
                          <a:latin typeface="Verdana" panose="020B0604030504040204" pitchFamily="34" charset="0"/>
                          <a:ea typeface="Verdana" panose="020B0604030504040204" pitchFamily="34" charset="0"/>
                        </a:rPr>
                        <a:t>Length: ______ mm</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a:p>
                  </a:txBody>
                  <a:tcPr/>
                </a:tc>
                <a:tc gridSpan="2">
                  <a:txBody>
                    <a:bodyPr/>
                    <a:lstStyle/>
                    <a:p>
                      <a:pPr algn="just">
                        <a:lnSpc>
                          <a:spcPct val="115000"/>
                        </a:lnSpc>
                        <a:spcAft>
                          <a:spcPts val="400"/>
                        </a:spcAft>
                      </a:pPr>
                      <a:r>
                        <a:rPr lang="it-IT" sz="800">
                          <a:effectLst/>
                          <a:latin typeface="Verdana" panose="020B0604030504040204" pitchFamily="34" charset="0"/>
                          <a:ea typeface="Verdana" panose="020B0604030504040204" pitchFamily="34" charset="0"/>
                        </a:rPr>
                        <a:t>No. of sectors: ____</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a:p>
                  </a:txBody>
                  <a:tcPr/>
                </a:tc>
                <a:extLst>
                  <a:ext uri="{0D108BD9-81ED-4DB2-BD59-A6C34878D82A}">
                    <a16:rowId xmlns:a16="http://schemas.microsoft.com/office/drawing/2014/main" val="3935884138"/>
                  </a:ext>
                </a:extLst>
              </a:tr>
              <a:tr h="2136140">
                <a:tc>
                  <a:txBody>
                    <a:bodyPr/>
                    <a:lstStyle/>
                    <a:p>
                      <a:pPr marL="0" lvl="0" indent="0" algn="just">
                        <a:lnSpc>
                          <a:spcPct val="115000"/>
                        </a:lnSpc>
                        <a:buFont typeface="+mj-lt"/>
                        <a:buNone/>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35         Fixed point inspection.</a:t>
                      </a:r>
                      <a:endParaRPr lang="it-IT" sz="900" dirty="0">
                        <a:effectLst/>
                        <a:latin typeface="Verdana" panose="020B0604030504040204" pitchFamily="34" charset="0"/>
                        <a:ea typeface="Verdana" panose="020B0604030504040204" pitchFamily="34" charset="0"/>
                      </a:endParaRPr>
                    </a:p>
                    <a:p>
                      <a:pPr marL="271145" algn="just">
                        <a:lnSpc>
                          <a:spcPct val="115000"/>
                        </a:lnSpc>
                        <a:tabLst>
                          <a:tab pos="3060065" algn="ctr"/>
                          <a:tab pos="6120130" algn="r"/>
                          <a:tab pos="271145" algn="l"/>
                          <a:tab pos="3060065" algn="ctr"/>
                          <a:tab pos="6120130" algn="r"/>
                        </a:tabLs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800" dirty="0">
                          <a:effectLst/>
                          <a:latin typeface="Verdana" panose="020B0604030504040204" pitchFamily="34" charset="0"/>
                          <a:ea typeface="Verdana" panose="020B0604030504040204" pitchFamily="34" charset="0"/>
                        </a:rPr>
                        <a:t>S</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800" dirty="0">
                          <a:effectLst/>
                          <a:latin typeface="Verdana" panose="020B0604030504040204" pitchFamily="34" charset="0"/>
                          <a:ea typeface="Verdana" panose="020B0604030504040204" pitchFamily="34" charset="0"/>
                        </a:rPr>
                        <a:t>L</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800" dirty="0">
                          <a:effectLst/>
                          <a:latin typeface="Verdana" panose="020B0604030504040204" pitchFamily="34" charset="0"/>
                          <a:ea typeface="Verdana" panose="020B0604030504040204" pitchFamily="34" charset="0"/>
                        </a:rPr>
                        <a:t>X</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it-IT" sz="800" dirty="0">
                          <a:effectLst/>
                          <a:latin typeface="Verdana" panose="020B0604030504040204" pitchFamily="34" charset="0"/>
                          <a:ea typeface="Verdana" panose="020B0604030504040204" pitchFamily="34" charset="0"/>
                        </a:rPr>
                        <a:t>Y</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32597"/>
                  </a:ext>
                </a:extLst>
              </a:tr>
            </a:tbl>
          </a:graphicData>
        </a:graphic>
      </p:graphicFrame>
      <p:pic>
        <p:nvPicPr>
          <p:cNvPr id="10" name="Immagine 9">
            <a:extLst>
              <a:ext uri="{FF2B5EF4-FFF2-40B4-BE49-F238E27FC236}">
                <a16:creationId xmlns:a16="http://schemas.microsoft.com/office/drawing/2014/main" id="{7BDC8CC3-9D29-4CE7-AEF2-C512A00F76E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309" y="2852936"/>
            <a:ext cx="2736304" cy="1876690"/>
          </a:xfrm>
          <a:prstGeom prst="rect">
            <a:avLst/>
          </a:prstGeom>
          <a:noFill/>
          <a:ln>
            <a:noFill/>
          </a:ln>
        </p:spPr>
      </p:pic>
      <p:pic>
        <p:nvPicPr>
          <p:cNvPr id="11" name="Immagine 10">
            <a:extLst>
              <a:ext uri="{FF2B5EF4-FFF2-40B4-BE49-F238E27FC236}">
                <a16:creationId xmlns:a16="http://schemas.microsoft.com/office/drawing/2014/main" id="{6BD16CDC-93B5-4887-9921-E7DC33164345}"/>
              </a:ext>
            </a:extLst>
          </p:cNvPr>
          <p:cNvPicPr/>
          <p:nvPr/>
        </p:nvPicPr>
        <p:blipFill>
          <a:blip r:embed="rId3" cstate="print">
            <a:extLst>
              <a:ext uri="{28A0092B-C50C-407E-A947-70E740481C1C}">
                <a14:useLocalDpi xmlns:a14="http://schemas.microsoft.com/office/drawing/2010/main" val="0"/>
              </a:ext>
            </a:extLst>
          </a:blip>
          <a:srcRect l="18637" t="24440" r="20802" b="15445"/>
          <a:stretch>
            <a:fillRect/>
          </a:stretch>
        </p:blipFill>
        <p:spPr bwMode="auto">
          <a:xfrm>
            <a:off x="694606" y="1504410"/>
            <a:ext cx="1379855" cy="919480"/>
          </a:xfrm>
          <a:prstGeom prst="rect">
            <a:avLst/>
          </a:prstGeom>
          <a:noFill/>
          <a:ln>
            <a:noFill/>
          </a:ln>
        </p:spPr>
      </p:pic>
      <p:sp>
        <p:nvSpPr>
          <p:cNvPr id="7" name="CasellaDiTesto 6">
            <a:extLst>
              <a:ext uri="{FF2B5EF4-FFF2-40B4-BE49-F238E27FC236}">
                <a16:creationId xmlns:a16="http://schemas.microsoft.com/office/drawing/2014/main" id="{8918F1D9-7B50-49FA-8077-8C6DB79B29B7}"/>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19</a:t>
            </a:fld>
            <a:endParaRPr lang="it-IT" sz="1200" dirty="0"/>
          </a:p>
        </p:txBody>
      </p:sp>
    </p:spTree>
    <p:extLst>
      <p:ext uri="{BB962C8B-B14F-4D97-AF65-F5344CB8AC3E}">
        <p14:creationId xmlns:p14="http://schemas.microsoft.com/office/powerpoint/2010/main" val="153421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D29FACB7-AE65-4169-BEBE-5AA3D06B5894}"/>
              </a:ext>
            </a:extLst>
          </p:cNvPr>
          <p:cNvSpPr txBox="1"/>
          <p:nvPr/>
        </p:nvSpPr>
        <p:spPr>
          <a:xfrm>
            <a:off x="694606" y="714412"/>
            <a:ext cx="9001000" cy="369332"/>
          </a:xfrm>
          <a:prstGeom prst="rect">
            <a:avLst/>
          </a:prstGeom>
          <a:noFill/>
        </p:spPr>
        <p:txBody>
          <a:bodyPr wrap="square" rtlCol="0">
            <a:spAutoFit/>
          </a:bodyPr>
          <a:lstStyle/>
          <a:p>
            <a:pPr marL="285750" marR="180340" indent="-285750">
              <a:buFont typeface="+mj-lt"/>
              <a:buAutoNum type="arabicPeriod"/>
              <a:tabLst>
                <a:tab pos="791845" algn="l"/>
                <a:tab pos="2880995" algn="l"/>
              </a:tabLst>
            </a:pPr>
            <a:r>
              <a:rPr lang="en-GB" b="1" cap="small" dirty="0">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PRELIMINARY CHECK</a:t>
            </a:r>
          </a:p>
        </p:txBody>
      </p:sp>
      <p:pic>
        <p:nvPicPr>
          <p:cNvPr id="2099" name="Immagine 7">
            <a:extLst>
              <a:ext uri="{FF2B5EF4-FFF2-40B4-BE49-F238E27FC236}">
                <a16:creationId xmlns:a16="http://schemas.microsoft.com/office/drawing/2014/main" id="{85B1806B-693F-4768-B5E8-E0E457C8E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4975" y="2715176"/>
            <a:ext cx="1169095" cy="856533"/>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53">
            <a:extLst>
              <a:ext uri="{FF2B5EF4-FFF2-40B4-BE49-F238E27FC236}">
                <a16:creationId xmlns:a16="http://schemas.microsoft.com/office/drawing/2014/main" id="{95F21118-4B61-47D4-BAB4-AD018AD23BD5}"/>
              </a:ext>
            </a:extLst>
          </p:cNvPr>
          <p:cNvSpPr>
            <a:spLocks noChangeArrowheads="1"/>
          </p:cNvSpPr>
          <p:nvPr/>
        </p:nvSpPr>
        <p:spPr bwMode="auto">
          <a:xfrm>
            <a:off x="694605" y="2733318"/>
            <a:ext cx="1440159" cy="28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lnSpc>
                <a:spcPct val="114000"/>
              </a:lnSpc>
              <a:spcAft>
                <a:spcPts val="600"/>
              </a:spcAft>
            </a:pPr>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UNPACKING</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38" name="CasellaDiTesto 37">
            <a:extLst>
              <a:ext uri="{FF2B5EF4-FFF2-40B4-BE49-F238E27FC236}">
                <a16:creationId xmlns:a16="http://schemas.microsoft.com/office/drawing/2014/main" id="{C2A188C0-F754-4CE2-97B3-154E26851DAA}"/>
              </a:ext>
            </a:extLst>
          </p:cNvPr>
          <p:cNvSpPr txBox="1"/>
          <p:nvPr/>
        </p:nvSpPr>
        <p:spPr>
          <a:xfrm>
            <a:off x="1857006" y="2708920"/>
            <a:ext cx="8270648" cy="3033972"/>
          </a:xfrm>
          <a:prstGeom prst="rect">
            <a:avLst/>
          </a:prstGeom>
          <a:noFill/>
        </p:spPr>
        <p:txBody>
          <a:bodyPr wrap="square" rtlCol="0">
            <a:spAutoFit/>
          </a:bodyPr>
          <a:lstStyle>
            <a:defPPr>
              <a:defRPr lang="it-IT"/>
            </a:defPPr>
            <a:lvl1pPr>
              <a:lnSpc>
                <a:spcPct val="115000"/>
              </a:lnSpc>
              <a:spcAft>
                <a:spcPts val="0"/>
              </a:spcAft>
              <a:defRPr sz="1400">
                <a:effectLst/>
                <a:latin typeface="+mj-lt"/>
                <a:ea typeface="Calibri" panose="020F0502020204030204" pitchFamily="34" charset="0"/>
                <a:cs typeface="Times New Roman" panose="02020603050405020304" pitchFamily="18" charset="0"/>
              </a:defRPr>
            </a:lvl1pPr>
          </a:lstStyle>
          <a:p>
            <a:r>
              <a:rPr lang="en-US" dirty="0"/>
              <a:t>The goods are supplied in suitable packing (pallet, box, drum, etc.). Wooden packages, if present, are fumigated according to applicable international norms. Wrapping is suitable for standard handling conditions. Goods delivered in wooden boxes may be secured with blocks.</a:t>
            </a:r>
          </a:p>
          <a:p>
            <a:endParaRPr lang="en-US" dirty="0"/>
          </a:p>
          <a:p>
            <a:endParaRPr lang="en-US" dirty="0"/>
          </a:p>
          <a:p>
            <a:pPr>
              <a:spcAft>
                <a:spcPts val="600"/>
              </a:spcAft>
            </a:pPr>
            <a:r>
              <a:rPr lang="en-US" dirty="0"/>
              <a:t>To handle with packages, always use equipment suitable for the type of package to handle and its weight. Never tilt or turn packages upside down.</a:t>
            </a:r>
          </a:p>
          <a:p>
            <a:pPr>
              <a:spcAft>
                <a:spcPts val="600"/>
              </a:spcAft>
            </a:pPr>
            <a:r>
              <a:rPr lang="en-US" dirty="0"/>
              <a:t>If the package is handled with forklift truck, make sure weight is balanced on forks.</a:t>
            </a:r>
          </a:p>
          <a:p>
            <a:pPr>
              <a:spcAft>
                <a:spcPts val="600"/>
              </a:spcAft>
            </a:pPr>
            <a:r>
              <a:rPr lang="en-US" dirty="0"/>
              <a:t>If the package is handled with a hoist, a crane or different hooking equipment, make sure the load is balanced. Always use legally certified lifting equipment and pay attention to the safety of people and property. </a:t>
            </a:r>
            <a:endParaRPr lang="it-IT" dirty="0"/>
          </a:p>
          <a:p>
            <a:pPr>
              <a:spcAft>
                <a:spcPts val="600"/>
              </a:spcAft>
            </a:pPr>
            <a:r>
              <a:rPr lang="en-US" dirty="0"/>
              <a:t>When lifting and laying down a package, avoid impacts and bumps.</a:t>
            </a:r>
            <a:endParaRPr lang="it-IT" dirty="0"/>
          </a:p>
        </p:txBody>
      </p:sp>
      <p:pic>
        <p:nvPicPr>
          <p:cNvPr id="68" name="Immagine 67">
            <a:extLst>
              <a:ext uri="{FF2B5EF4-FFF2-40B4-BE49-F238E27FC236}">
                <a16:creationId xmlns:a16="http://schemas.microsoft.com/office/drawing/2014/main" id="{51644BC3-E749-4D37-81E6-2E1EF19075CC}"/>
              </a:ext>
            </a:extLst>
          </p:cNvPr>
          <p:cNvPicPr/>
          <p:nvPr/>
        </p:nvPicPr>
        <p:blipFill rotWithShape="1">
          <a:blip r:embed="rId3" cstate="print">
            <a:extLst>
              <a:ext uri="{28A0092B-C50C-407E-A947-70E740481C1C}">
                <a14:useLocalDpi xmlns:a14="http://schemas.microsoft.com/office/drawing/2010/main" val="0"/>
              </a:ext>
            </a:extLst>
          </a:blip>
          <a:srcRect l="12279" r="16170"/>
          <a:stretch/>
        </p:blipFill>
        <p:spPr bwMode="auto">
          <a:xfrm>
            <a:off x="10439312" y="3977973"/>
            <a:ext cx="820420" cy="899795"/>
          </a:xfrm>
          <a:prstGeom prst="rect">
            <a:avLst/>
          </a:prstGeom>
          <a:noFill/>
          <a:ln>
            <a:noFill/>
          </a:ln>
          <a:extLst>
            <a:ext uri="{53640926-AAD7-44D8-BBD7-CCE9431645EC}">
              <a14:shadowObscured xmlns:a14="http://schemas.microsoft.com/office/drawing/2010/main"/>
            </a:ext>
          </a:extLst>
        </p:spPr>
      </p:pic>
      <p:pic>
        <p:nvPicPr>
          <p:cNvPr id="70" name="Immagine 69">
            <a:extLst>
              <a:ext uri="{FF2B5EF4-FFF2-40B4-BE49-F238E27FC236}">
                <a16:creationId xmlns:a16="http://schemas.microsoft.com/office/drawing/2014/main" id="{EBD5BD88-8368-4B47-A1F9-F1CF7BDD7A4B}"/>
              </a:ext>
            </a:extLst>
          </p:cNvPr>
          <p:cNvPicPr/>
          <p:nvPr/>
        </p:nvPicPr>
        <p:blipFill rotWithShape="1">
          <a:blip r:embed="rId4" cstate="print">
            <a:extLst>
              <a:ext uri="{28A0092B-C50C-407E-A947-70E740481C1C}">
                <a14:useLocalDpi xmlns:a14="http://schemas.microsoft.com/office/drawing/2010/main" val="0"/>
              </a:ext>
            </a:extLst>
          </a:blip>
          <a:srcRect l="12482" t="4489" r="4057"/>
          <a:stretch/>
        </p:blipFill>
        <p:spPr bwMode="auto">
          <a:xfrm>
            <a:off x="10454496" y="5193501"/>
            <a:ext cx="895985" cy="899795"/>
          </a:xfrm>
          <a:prstGeom prst="rect">
            <a:avLst/>
          </a:prstGeom>
          <a:noFill/>
          <a:ln>
            <a:noFill/>
          </a:ln>
          <a:extLst>
            <a:ext uri="{53640926-AAD7-44D8-BBD7-CCE9431645EC}">
              <a14:shadowObscured xmlns:a14="http://schemas.microsoft.com/office/drawing/2010/main"/>
            </a:ext>
          </a:extLst>
        </p:spPr>
      </p:pic>
      <p:sp>
        <p:nvSpPr>
          <p:cNvPr id="14" name="CasellaDiTesto 13">
            <a:extLst>
              <a:ext uri="{FF2B5EF4-FFF2-40B4-BE49-F238E27FC236}">
                <a16:creationId xmlns:a16="http://schemas.microsoft.com/office/drawing/2014/main" id="{3CB8C791-F870-4A3C-950F-418E2EFB4245}"/>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2</a:t>
            </a:fld>
            <a:endParaRPr lang="it-IT" sz="1200" dirty="0"/>
          </a:p>
        </p:txBody>
      </p:sp>
      <p:sp>
        <p:nvSpPr>
          <p:cNvPr id="15" name="CasellaDiTesto 14">
            <a:extLst>
              <a:ext uri="{FF2B5EF4-FFF2-40B4-BE49-F238E27FC236}">
                <a16:creationId xmlns:a16="http://schemas.microsoft.com/office/drawing/2014/main" id="{F0F244F0-5770-4203-BA4C-46121FF5A959}"/>
              </a:ext>
            </a:extLst>
          </p:cNvPr>
          <p:cNvSpPr txBox="1"/>
          <p:nvPr/>
        </p:nvSpPr>
        <p:spPr>
          <a:xfrm>
            <a:off x="694606" y="1124744"/>
            <a:ext cx="9001000" cy="650243"/>
          </a:xfrm>
          <a:prstGeom prst="rect">
            <a:avLst/>
          </a:prstGeom>
          <a:noFill/>
        </p:spPr>
        <p:txBody>
          <a:bodyPr wrap="square" rtlCol="0">
            <a:spAutoFit/>
          </a:bodyPr>
          <a:lstStyle>
            <a:defPPr>
              <a:defRPr lang="it-IT"/>
            </a:defPPr>
            <a:lvl1pPr>
              <a:lnSpc>
                <a:spcPct val="115000"/>
              </a:lnSpc>
              <a:spcAft>
                <a:spcPts val="400"/>
              </a:spcAft>
              <a:defRPr sz="1400">
                <a:effectLst/>
                <a:latin typeface="+mj-lt"/>
                <a:ea typeface="Calibri" panose="020F0502020204030204" pitchFamily="34" charset="0"/>
                <a:cs typeface="Times New Roman" panose="02020603050405020304" pitchFamily="18" charset="0"/>
              </a:defRPr>
            </a:lvl1pPr>
          </a:lstStyle>
          <a:p>
            <a:pPr>
              <a:spcAft>
                <a:spcPts val="600"/>
              </a:spcAft>
            </a:pPr>
            <a:r>
              <a:rPr lang="en-US" dirty="0"/>
              <a:t>No special tools are required for installation.</a:t>
            </a:r>
          </a:p>
          <a:p>
            <a:pPr>
              <a:spcAft>
                <a:spcPts val="600"/>
              </a:spcAft>
            </a:pPr>
            <a:r>
              <a:rPr lang="en-US" dirty="0"/>
              <a:t>Before starting the installation, check that all goods in the packages were not damaged during transportation.</a:t>
            </a:r>
            <a:endParaRPr lang="it-IT" dirty="0"/>
          </a:p>
        </p:txBody>
      </p:sp>
      <p:sp>
        <p:nvSpPr>
          <p:cNvPr id="16" name="CasellaDiTesto 15">
            <a:extLst>
              <a:ext uri="{FF2B5EF4-FFF2-40B4-BE49-F238E27FC236}">
                <a16:creationId xmlns:a16="http://schemas.microsoft.com/office/drawing/2014/main" id="{F2626715-C33A-4C8C-87EE-F18E349B3401}"/>
              </a:ext>
            </a:extLst>
          </p:cNvPr>
          <p:cNvSpPr txBox="1"/>
          <p:nvPr/>
        </p:nvSpPr>
        <p:spPr>
          <a:xfrm>
            <a:off x="694606" y="2242964"/>
            <a:ext cx="9001000" cy="369332"/>
          </a:xfrm>
          <a:prstGeom prst="rect">
            <a:avLst/>
          </a:prstGeom>
          <a:noFill/>
        </p:spPr>
        <p:txBody>
          <a:bodyPr wrap="square" rtlCol="0">
            <a:spAutoFit/>
          </a:bodyPr>
          <a:lstStyle/>
          <a:p>
            <a:pPr marL="342900" marR="180340" indent="-342900">
              <a:buFont typeface="+mj-lt"/>
              <a:buAutoNum type="arabicPeriod" startAt="2"/>
              <a:tabLst>
                <a:tab pos="791845" algn="l"/>
                <a:tab pos="2880995" algn="l"/>
              </a:tabLst>
            </a:pPr>
            <a:r>
              <a:rPr lang="en-GB" b="1" cap="small" dirty="0">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UNPACKING, HANDLING, RECEPTION, STORAGE</a:t>
            </a:r>
          </a:p>
        </p:txBody>
      </p:sp>
      <p:sp>
        <p:nvSpPr>
          <p:cNvPr id="18" name="Rectangle 53">
            <a:extLst>
              <a:ext uri="{FF2B5EF4-FFF2-40B4-BE49-F238E27FC236}">
                <a16:creationId xmlns:a16="http://schemas.microsoft.com/office/drawing/2014/main" id="{E3163FB3-271C-4BA3-A8FA-D5FD11DBB054}"/>
              </a:ext>
            </a:extLst>
          </p:cNvPr>
          <p:cNvSpPr>
            <a:spLocks noChangeArrowheads="1"/>
          </p:cNvSpPr>
          <p:nvPr/>
        </p:nvSpPr>
        <p:spPr bwMode="auto">
          <a:xfrm>
            <a:off x="694606" y="3967249"/>
            <a:ext cx="1440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HANDLING</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75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7F44720-B4C3-4D8B-B4A0-106EC9B4E93E}"/>
              </a:ext>
            </a:extLst>
          </p:cNvPr>
          <p:cNvSpPr txBox="1"/>
          <p:nvPr/>
        </p:nvSpPr>
        <p:spPr>
          <a:xfrm>
            <a:off x="478582" y="606735"/>
            <a:ext cx="5544616" cy="369332"/>
          </a:xfrm>
          <a:prstGeom prst="rect">
            <a:avLst/>
          </a:prstGeom>
          <a:noFill/>
        </p:spPr>
        <p:txBody>
          <a:bodyPr wrap="square" rtlCol="0">
            <a:spAutoFit/>
          </a:bodyPr>
          <a:lstStyle/>
          <a:p>
            <a:r>
              <a:rPr lang="it-IT" b="1" dirty="0">
                <a:latin typeface="Verdana" panose="020B0604030504040204" pitchFamily="34" charset="0"/>
                <a:ea typeface="Verdana" panose="020B0604030504040204" pitchFamily="34" charset="0"/>
              </a:rPr>
              <a:t>8 MAINTENANCE</a:t>
            </a:r>
          </a:p>
        </p:txBody>
      </p:sp>
      <p:graphicFrame>
        <p:nvGraphicFramePr>
          <p:cNvPr id="4" name="Tabella 3">
            <a:extLst>
              <a:ext uri="{FF2B5EF4-FFF2-40B4-BE49-F238E27FC236}">
                <a16:creationId xmlns:a16="http://schemas.microsoft.com/office/drawing/2014/main" id="{4738D5FA-3D72-4D6F-BDDC-D9CAD7C8AD9B}"/>
              </a:ext>
            </a:extLst>
          </p:cNvPr>
          <p:cNvGraphicFramePr>
            <a:graphicFrameLocks noGrp="1"/>
          </p:cNvGraphicFramePr>
          <p:nvPr>
            <p:extLst>
              <p:ext uri="{D42A27DB-BD31-4B8C-83A1-F6EECF244321}">
                <p14:modId xmlns:p14="http://schemas.microsoft.com/office/powerpoint/2010/main" val="1130974447"/>
              </p:ext>
            </p:extLst>
          </p:nvPr>
        </p:nvGraphicFramePr>
        <p:xfrm>
          <a:off x="550590" y="1556792"/>
          <a:ext cx="10081966" cy="2101850"/>
        </p:xfrm>
        <a:graphic>
          <a:graphicData uri="http://schemas.openxmlformats.org/drawingml/2006/table">
            <a:tbl>
              <a:tblPr>
                <a:tableStyleId>{5C22544A-7EE6-4342-B048-85BDC9FD1C3A}</a:tableStyleId>
              </a:tblPr>
              <a:tblGrid>
                <a:gridCol w="2278465">
                  <a:extLst>
                    <a:ext uri="{9D8B030D-6E8A-4147-A177-3AD203B41FA5}">
                      <a16:colId xmlns:a16="http://schemas.microsoft.com/office/drawing/2014/main" val="417134254"/>
                    </a:ext>
                  </a:extLst>
                </a:gridCol>
                <a:gridCol w="1078738">
                  <a:extLst>
                    <a:ext uri="{9D8B030D-6E8A-4147-A177-3AD203B41FA5}">
                      <a16:colId xmlns:a16="http://schemas.microsoft.com/office/drawing/2014/main" val="102530255"/>
                    </a:ext>
                  </a:extLst>
                </a:gridCol>
                <a:gridCol w="1078738">
                  <a:extLst>
                    <a:ext uri="{9D8B030D-6E8A-4147-A177-3AD203B41FA5}">
                      <a16:colId xmlns:a16="http://schemas.microsoft.com/office/drawing/2014/main" val="940127010"/>
                    </a:ext>
                  </a:extLst>
                </a:gridCol>
                <a:gridCol w="1078738">
                  <a:extLst>
                    <a:ext uri="{9D8B030D-6E8A-4147-A177-3AD203B41FA5}">
                      <a16:colId xmlns:a16="http://schemas.microsoft.com/office/drawing/2014/main" val="140540669"/>
                    </a:ext>
                  </a:extLst>
                </a:gridCol>
                <a:gridCol w="1427803">
                  <a:extLst>
                    <a:ext uri="{9D8B030D-6E8A-4147-A177-3AD203B41FA5}">
                      <a16:colId xmlns:a16="http://schemas.microsoft.com/office/drawing/2014/main" val="1031369157"/>
                    </a:ext>
                  </a:extLst>
                </a:gridCol>
                <a:gridCol w="1541354">
                  <a:extLst>
                    <a:ext uri="{9D8B030D-6E8A-4147-A177-3AD203B41FA5}">
                      <a16:colId xmlns:a16="http://schemas.microsoft.com/office/drawing/2014/main" val="2117004549"/>
                    </a:ext>
                  </a:extLst>
                </a:gridCol>
                <a:gridCol w="1598130">
                  <a:extLst>
                    <a:ext uri="{9D8B030D-6E8A-4147-A177-3AD203B41FA5}">
                      <a16:colId xmlns:a16="http://schemas.microsoft.com/office/drawing/2014/main" val="3033766861"/>
                    </a:ext>
                  </a:extLst>
                </a:gridCol>
              </a:tblGrid>
              <a:tr h="317246">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Date of </a:t>
                      </a:r>
                      <a:r>
                        <a:rPr lang="it-IT" sz="800" dirty="0" err="1">
                          <a:effectLst/>
                          <a:latin typeface="Verdana" panose="020B0604030504040204" pitchFamily="34" charset="0"/>
                          <a:ea typeface="Verdana" panose="020B0604030504040204" pitchFamily="34" charset="0"/>
                        </a:rPr>
                        <a:t>commissioning</a:t>
                      </a:r>
                      <a:r>
                        <a:rPr lang="it-IT" sz="800" dirty="0">
                          <a:effectLst/>
                          <a:latin typeface="Verdana" panose="020B0604030504040204" pitchFamily="34" charset="0"/>
                          <a:ea typeface="Verdana" panose="020B0604030504040204" pitchFamily="34" charset="0"/>
                        </a:rPr>
                        <a:t>:</a:t>
                      </a:r>
                      <a:endParaRPr lang="it-IT" sz="900" dirty="0">
                        <a:effectLst/>
                        <a:latin typeface="Verdana" panose="020B0604030504040204" pitchFamily="34" charset="0"/>
                        <a:ea typeface="Verdana" panose="020B0604030504040204" pitchFamily="34" charset="0"/>
                      </a:endParaRPr>
                    </a:p>
                    <a:p>
                      <a:pPr algn="ctr">
                        <a:lnSpc>
                          <a:spcPct val="115000"/>
                        </a:lnSpc>
                        <a:spcAft>
                          <a:spcPts val="400"/>
                        </a:spcAft>
                      </a:pPr>
                      <a:r>
                        <a:rPr lang="it-IT" sz="800" dirty="0">
                          <a:effectLst/>
                          <a:latin typeface="Verdana" panose="020B0604030504040204" pitchFamily="34" charset="0"/>
                          <a:ea typeface="Verdana" panose="020B0604030504040204" pitchFamily="34" charset="0"/>
                        </a:rPr>
                        <a:t>___ / ___ / ____</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indent="-5715" algn="ctr">
                        <a:lnSpc>
                          <a:spcPct val="115000"/>
                        </a:lnSpc>
                        <a:spcAft>
                          <a:spcPts val="400"/>
                        </a:spcAft>
                      </a:pPr>
                      <a:r>
                        <a:rPr lang="it-IT" sz="800" dirty="0">
                          <a:effectLst/>
                          <a:latin typeface="Verdana" panose="020B0604030504040204" pitchFamily="34" charset="0"/>
                          <a:ea typeface="Verdana" panose="020B0604030504040204" pitchFamily="34" charset="0"/>
                        </a:rPr>
                        <a:t>1</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2</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3</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Notes</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342850568"/>
                  </a:ext>
                </a:extLst>
              </a:tr>
              <a:tr h="508254">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Test </a:t>
                      </a:r>
                      <a:r>
                        <a:rPr lang="it-IT" sz="800" dirty="0" err="1">
                          <a:effectLst/>
                          <a:latin typeface="Verdana" panose="020B0604030504040204" pitchFamily="34" charset="0"/>
                          <a:ea typeface="Verdana" panose="020B0604030504040204" pitchFamily="34" charset="0"/>
                        </a:rPr>
                        <a:t>interval</a:t>
                      </a:r>
                      <a:r>
                        <a:rPr lang="it-IT" sz="800" dirty="0">
                          <a:effectLst/>
                          <a:latin typeface="Verdana" panose="020B0604030504040204" pitchFamily="34" charset="0"/>
                          <a:ea typeface="Verdana" panose="020B0604030504040204" pitchFamily="34" charset="0"/>
                        </a:rPr>
                        <a:t> </a:t>
                      </a:r>
                      <a:r>
                        <a:rPr lang="it-IT" sz="800" dirty="0">
                          <a:effectLst/>
                          <a:latin typeface="Verdana" panose="020B0604030504040204" pitchFamily="34" charset="0"/>
                          <a:ea typeface="Verdana" panose="020B0604030504040204" pitchFamily="34" charset="0"/>
                          <a:sym typeface="Wingdings" panose="05000000000000000000" pitchFamily="2" charset="2"/>
                        </a:rPr>
                        <a:t></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GB" sz="800" dirty="0">
                          <a:effectLst/>
                          <a:latin typeface="Verdana" panose="020B0604030504040204" pitchFamily="34" charset="0"/>
                          <a:ea typeface="Verdana" panose="020B0604030504040204" pitchFamily="34" charset="0"/>
                        </a:rPr>
                        <a:t>At commissioning</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GB" sz="800" dirty="0">
                          <a:effectLst/>
                          <a:latin typeface="Verdana" panose="020B0604030504040204" pitchFamily="34" charset="0"/>
                          <a:ea typeface="Verdana" panose="020B0604030504040204" pitchFamily="34" charset="0"/>
                        </a:rPr>
                        <a:t>Weekly control</a:t>
                      </a:r>
                      <a:endParaRPr lang="it-IT" sz="900" dirty="0">
                        <a:effectLst/>
                        <a:latin typeface="Verdana" panose="020B0604030504040204" pitchFamily="34" charset="0"/>
                        <a:ea typeface="Verdana" panose="020B0604030504040204" pitchFamily="34" charset="0"/>
                      </a:endParaRPr>
                    </a:p>
                    <a:p>
                      <a:pPr algn="ctr">
                        <a:lnSpc>
                          <a:spcPct val="115000"/>
                        </a:lnSpc>
                        <a:spcAft>
                          <a:spcPts val="400"/>
                        </a:spcAft>
                      </a:pPr>
                      <a:r>
                        <a:rPr lang="en-GB" sz="800" dirty="0">
                          <a:effectLst/>
                          <a:latin typeface="Verdana" panose="020B0604030504040204" pitchFamily="34" charset="0"/>
                          <a:ea typeface="Verdana" panose="020B0604030504040204" pitchFamily="34" charset="0"/>
                        </a:rPr>
                        <a:t>(for 3 months)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GB" sz="800" dirty="0">
                          <a:effectLst/>
                          <a:latin typeface="Verdana" panose="020B0604030504040204" pitchFamily="34" charset="0"/>
                          <a:ea typeface="Verdana" panose="020B0604030504040204" pitchFamily="34" charset="0"/>
                        </a:rPr>
                        <a:t>Monthly </a:t>
                      </a:r>
                      <a:endParaRPr lang="it-IT" sz="900" dirty="0">
                        <a:effectLst/>
                        <a:latin typeface="Verdana" panose="020B0604030504040204" pitchFamily="34" charset="0"/>
                        <a:ea typeface="Verdana" panose="020B0604030504040204" pitchFamily="34" charset="0"/>
                      </a:endParaRPr>
                    </a:p>
                    <a:p>
                      <a:pPr algn="ctr">
                        <a:lnSpc>
                          <a:spcPct val="115000"/>
                        </a:lnSpc>
                        <a:spcAft>
                          <a:spcPts val="400"/>
                        </a:spcAft>
                      </a:pPr>
                      <a:r>
                        <a:rPr lang="en-GB" sz="800" dirty="0">
                          <a:effectLst/>
                          <a:latin typeface="Verdana" panose="020B0604030504040204" pitchFamily="34" charset="0"/>
                          <a:ea typeface="Verdana" panose="020B0604030504040204" pitchFamily="34" charset="0"/>
                        </a:rPr>
                        <a:t>control</a:t>
                      </a:r>
                      <a:endParaRPr lang="it-IT" sz="900" dirty="0">
                        <a:effectLst/>
                        <a:latin typeface="Verdana" panose="020B0604030504040204" pitchFamily="34" charset="0"/>
                        <a:ea typeface="Verdana" panose="020B0604030504040204" pitchFamily="34" charset="0"/>
                      </a:endParaRPr>
                    </a:p>
                    <a:p>
                      <a:pPr algn="ctr">
                        <a:lnSpc>
                          <a:spcPct val="115000"/>
                        </a:lnSpc>
                        <a:spcAft>
                          <a:spcPts val="400"/>
                        </a:spcAft>
                      </a:pPr>
                      <a:r>
                        <a:rPr lang="en-GB" sz="800" dirty="0">
                          <a:effectLst/>
                          <a:latin typeface="Verdana" panose="020B0604030504040204" pitchFamily="34" charset="0"/>
                          <a:ea typeface="Verdana" panose="020B0604030504040204" pitchFamily="34" charset="0"/>
                        </a:rPr>
                        <a:t>(periodic controls)</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At </a:t>
                      </a:r>
                      <a:r>
                        <a:rPr lang="en-US" sz="800">
                          <a:effectLst/>
                          <a:latin typeface="Verdana" panose="020B0604030504040204" pitchFamily="34" charset="0"/>
                          <a:ea typeface="Verdana" panose="020B0604030504040204" pitchFamily="34" charset="0"/>
                        </a:rPr>
                        <a:t>commissioning</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Weekly  control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Monthly </a:t>
                      </a:r>
                      <a:endParaRPr lang="it-IT" sz="900">
                        <a:effectLst/>
                        <a:latin typeface="Verdana" panose="020B0604030504040204" pitchFamily="34" charset="0"/>
                        <a:ea typeface="Verdana" panose="020B0604030504040204" pitchFamily="34" charset="0"/>
                      </a:endParaRPr>
                    </a:p>
                    <a:p>
                      <a:pPr algn="ctr">
                        <a:lnSpc>
                          <a:spcPct val="115000"/>
                        </a:lnSpc>
                        <a:spcAft>
                          <a:spcPts val="400"/>
                        </a:spcAft>
                      </a:pPr>
                      <a:r>
                        <a:rPr lang="it-IT" sz="800">
                          <a:effectLst/>
                          <a:latin typeface="Verdana" panose="020B0604030504040204" pitchFamily="34" charset="0"/>
                          <a:ea typeface="Verdana" panose="020B0604030504040204" pitchFamily="34" charset="0"/>
                        </a:rPr>
                        <a:t>control</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5219065"/>
                  </a:ext>
                </a:extLst>
              </a:tr>
              <a:tr h="126238">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Item test point</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354170"/>
                  </a:ext>
                </a:extLst>
              </a:tr>
              <a:tr h="126238">
                <a:tc>
                  <a:txBody>
                    <a:bodyPr/>
                    <a:lstStyle/>
                    <a:p>
                      <a:pPr marL="0" lvl="0" indent="0" algn="l">
                        <a:lnSpc>
                          <a:spcPct val="115000"/>
                        </a:lnSpc>
                        <a:spcAft>
                          <a:spcPts val="400"/>
                        </a:spcAft>
                        <a:buFont typeface="+mj-lt"/>
                        <a:buNone/>
                      </a:pPr>
                      <a:r>
                        <a:rPr lang="en-US" sz="800" dirty="0">
                          <a:effectLst/>
                          <a:latin typeface="Verdana" panose="020B0604030504040204" pitchFamily="34" charset="0"/>
                          <a:ea typeface="Verdana" panose="020B0604030504040204" pitchFamily="34" charset="0"/>
                        </a:rPr>
                        <a:t>0   Start-up procedure</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1902349"/>
                  </a:ext>
                </a:extLst>
              </a:tr>
              <a:tr h="126238">
                <a:tc>
                  <a:txBody>
                    <a:bodyPr/>
                    <a:lstStyle/>
                    <a:p>
                      <a:pPr marL="0" lvl="0" indent="0" algn="l">
                        <a:lnSpc>
                          <a:spcPct val="115000"/>
                        </a:lnSpc>
                        <a:spcAft>
                          <a:spcPts val="400"/>
                        </a:spcAft>
                        <a:buFont typeface="+mj-lt"/>
                        <a:buNone/>
                      </a:pPr>
                      <a:r>
                        <a:rPr lang="en-US" sz="800" dirty="0">
                          <a:effectLst/>
                          <a:latin typeface="Verdana" panose="020B0604030504040204" pitchFamily="34" charset="0"/>
                          <a:ea typeface="Verdana" panose="020B0604030504040204" pitchFamily="34" charset="0"/>
                        </a:rPr>
                        <a:t>1   Visual inspection of chain for wear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X</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X</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en-US"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9659841"/>
                  </a:ext>
                </a:extLst>
              </a:tr>
              <a:tr h="266446">
                <a:tc>
                  <a:txBody>
                    <a:bodyPr/>
                    <a:lstStyle/>
                    <a:p>
                      <a:pPr marL="0" lvl="0" indent="0" algn="l">
                        <a:lnSpc>
                          <a:spcPct val="115000"/>
                        </a:lnSpc>
                        <a:spcAft>
                          <a:spcPts val="400"/>
                        </a:spcAft>
                        <a:buFont typeface="+mj-lt"/>
                        <a:buNone/>
                      </a:pPr>
                      <a:r>
                        <a:rPr lang="en-US" sz="800" dirty="0">
                          <a:effectLst/>
                          <a:latin typeface="Verdana" panose="020B0604030504040204" pitchFamily="34" charset="0"/>
                          <a:ea typeface="Verdana" panose="020B0604030504040204" pitchFamily="34" charset="0"/>
                        </a:rPr>
                        <a:t>2   Visual inspection of chain for foreign    bodies / contamination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X</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9226"/>
                  </a:ext>
                </a:extLst>
              </a:tr>
              <a:tr h="126238">
                <a:tc>
                  <a:txBody>
                    <a:bodyPr/>
                    <a:lstStyle/>
                    <a:p>
                      <a:pPr marL="0" lvl="0" indent="0" algn="l">
                        <a:lnSpc>
                          <a:spcPct val="115000"/>
                        </a:lnSpc>
                        <a:spcAft>
                          <a:spcPts val="400"/>
                        </a:spcAft>
                        <a:buFont typeface="+mj-lt"/>
                        <a:buNone/>
                      </a:pPr>
                      <a:r>
                        <a:rPr lang="en-US" sz="800" dirty="0">
                          <a:effectLst/>
                          <a:latin typeface="Verdana" panose="020B0604030504040204" pitchFamily="34" charset="0"/>
                          <a:ea typeface="Verdana" panose="020B0604030504040204" pitchFamily="34" charset="0"/>
                        </a:rPr>
                        <a:t>3    Link connection</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345299"/>
                  </a:ext>
                </a:extLst>
              </a:tr>
              <a:tr h="126238">
                <a:tc>
                  <a:txBody>
                    <a:bodyPr/>
                    <a:lstStyle/>
                    <a:p>
                      <a:pPr marL="0" lvl="0" indent="0" algn="l">
                        <a:lnSpc>
                          <a:spcPct val="115000"/>
                        </a:lnSpc>
                        <a:spcAft>
                          <a:spcPts val="400"/>
                        </a:spcAft>
                        <a:buFont typeface="+mj-lt"/>
                        <a:buNone/>
                      </a:pPr>
                      <a:r>
                        <a:rPr lang="en-US" sz="800" dirty="0">
                          <a:effectLst/>
                          <a:latin typeface="Verdana" panose="020B0604030504040204" pitchFamily="34" charset="0"/>
                          <a:ea typeface="Verdana" panose="020B0604030504040204" pitchFamily="34" charset="0"/>
                        </a:rPr>
                        <a:t>4    Cable tensioning</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564410"/>
                  </a:ext>
                </a:extLst>
              </a:tr>
              <a:tr h="126238">
                <a:tc>
                  <a:txBody>
                    <a:bodyPr/>
                    <a:lstStyle/>
                    <a:p>
                      <a:pPr marL="0" lvl="0" indent="0" algn="l">
                        <a:lnSpc>
                          <a:spcPct val="115000"/>
                        </a:lnSpc>
                        <a:spcAft>
                          <a:spcPts val="400"/>
                        </a:spcAft>
                        <a:buFont typeface="+mj-lt"/>
                        <a:buNone/>
                      </a:pPr>
                      <a:r>
                        <a:rPr lang="en-US" sz="800" dirty="0">
                          <a:effectLst/>
                          <a:latin typeface="Verdana" panose="020B0604030504040204" pitchFamily="34" charset="0"/>
                          <a:ea typeface="Verdana" panose="020B0604030504040204" pitchFamily="34" charset="0"/>
                        </a:rPr>
                        <a:t>5    Cable condition</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6264501"/>
                  </a:ext>
                </a:extLst>
              </a:tr>
              <a:tr h="126238">
                <a:tc>
                  <a:txBody>
                    <a:bodyPr/>
                    <a:lstStyle/>
                    <a:p>
                      <a:pPr marL="0" lvl="0" indent="0" algn="l">
                        <a:lnSpc>
                          <a:spcPct val="115000"/>
                        </a:lnSpc>
                        <a:spcAft>
                          <a:spcPts val="400"/>
                        </a:spcAft>
                        <a:buFont typeface="+mj-lt"/>
                        <a:buNone/>
                      </a:pPr>
                      <a:r>
                        <a:rPr lang="en-US" sz="800" dirty="0">
                          <a:effectLst/>
                          <a:latin typeface="Verdana" panose="020B0604030504040204" pitchFamily="34" charset="0"/>
                          <a:ea typeface="Verdana" panose="020B0604030504040204" pitchFamily="34" charset="0"/>
                        </a:rPr>
                        <a:t>6    Guide channel</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5591776"/>
                  </a:ext>
                </a:extLst>
              </a:tr>
              <a:tr h="126238">
                <a:tc>
                  <a:txBody>
                    <a:bodyPr/>
                    <a:lstStyle/>
                    <a:p>
                      <a:pPr marL="0" lvl="0" indent="0" algn="l">
                        <a:lnSpc>
                          <a:spcPct val="115000"/>
                        </a:lnSpc>
                        <a:spcAft>
                          <a:spcPts val="400"/>
                        </a:spcAft>
                        <a:buFont typeface="+mj-lt"/>
                        <a:buNone/>
                      </a:pPr>
                      <a:r>
                        <a:rPr lang="en-US" sz="800" dirty="0">
                          <a:effectLst/>
                          <a:latin typeface="Verdana" panose="020B0604030504040204" pitchFamily="34" charset="0"/>
                          <a:ea typeface="Verdana" panose="020B0604030504040204" pitchFamily="34" charset="0"/>
                        </a:rPr>
                        <a:t>7    Movable point</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X</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a:effectLst/>
                          <a:latin typeface="Verdana" panose="020B0604030504040204" pitchFamily="34" charset="0"/>
                          <a:ea typeface="Verdana" panose="020B0604030504040204" pitchFamily="34" charset="0"/>
                        </a:rPr>
                        <a:t> </a:t>
                      </a:r>
                      <a:endParaRPr lang="it-IT"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800" dirty="0">
                          <a:effectLst/>
                          <a:latin typeface="Verdana" panose="020B0604030504040204" pitchFamily="34" charset="0"/>
                          <a:ea typeface="Verdana" panose="020B0604030504040204" pitchFamily="34" charset="0"/>
                        </a:rPr>
                        <a:t> </a:t>
                      </a:r>
                      <a:endParaRPr lang="it-IT"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199815"/>
                  </a:ext>
                </a:extLst>
              </a:tr>
            </a:tbl>
          </a:graphicData>
        </a:graphic>
      </p:graphicFrame>
      <p:sp>
        <p:nvSpPr>
          <p:cNvPr id="5" name="CasellaDiTesto 4">
            <a:extLst>
              <a:ext uri="{FF2B5EF4-FFF2-40B4-BE49-F238E27FC236}">
                <a16:creationId xmlns:a16="http://schemas.microsoft.com/office/drawing/2014/main" id="{F5C50B5B-2B3B-45B4-AE92-21ED1CBB9EEA}"/>
              </a:ext>
            </a:extLst>
          </p:cNvPr>
          <p:cNvSpPr txBox="1"/>
          <p:nvPr/>
        </p:nvSpPr>
        <p:spPr>
          <a:xfrm>
            <a:off x="478582" y="1035597"/>
            <a:ext cx="4876198" cy="276999"/>
          </a:xfrm>
          <a:prstGeom prst="rect">
            <a:avLst/>
          </a:prstGeom>
          <a:noFill/>
        </p:spPr>
        <p:txBody>
          <a:bodyPr wrap="square" rtlCol="0">
            <a:spAutoFit/>
          </a:bodyPr>
          <a:lstStyle/>
          <a:p>
            <a:r>
              <a:rPr lang="en-GB" sz="1200" kern="0" cap="small" dirty="0">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8.1 ISPECTION TIME TABLE</a:t>
            </a:r>
            <a:endParaRPr lang="it-IT" dirty="0"/>
          </a:p>
        </p:txBody>
      </p:sp>
      <p:sp>
        <p:nvSpPr>
          <p:cNvPr id="6" name="CasellaDiTesto 5">
            <a:extLst>
              <a:ext uri="{FF2B5EF4-FFF2-40B4-BE49-F238E27FC236}">
                <a16:creationId xmlns:a16="http://schemas.microsoft.com/office/drawing/2014/main" id="{8178C494-3BC1-45E0-888E-D086C49600F6}"/>
              </a:ext>
            </a:extLst>
          </p:cNvPr>
          <p:cNvSpPr txBox="1"/>
          <p:nvPr/>
        </p:nvSpPr>
        <p:spPr>
          <a:xfrm>
            <a:off x="406574" y="3658642"/>
            <a:ext cx="10225982" cy="980781"/>
          </a:xfrm>
          <a:prstGeom prst="rect">
            <a:avLst/>
          </a:prstGeom>
          <a:noFill/>
        </p:spPr>
        <p:txBody>
          <a:bodyPr wrap="square" rtlCol="0">
            <a:spAutoFit/>
          </a:bodyPr>
          <a:lstStyle/>
          <a:p>
            <a:pPr algn="l"/>
            <a:r>
              <a:rPr lang="it-IT" sz="1800" dirty="0">
                <a:effectLst/>
                <a:latin typeface="Verdana" panose="020B0604030504040204" pitchFamily="34" charset="0"/>
                <a:ea typeface="Calibri" panose="020F0502020204030204" pitchFamily="34" charset="0"/>
                <a:cs typeface="Times New Roman" panose="02020603050405020304" pitchFamily="18" charset="0"/>
              </a:rPr>
              <a:t> </a:t>
            </a:r>
          </a:p>
          <a:p>
            <a:pPr marL="270510" indent="-270510" algn="just">
              <a:lnSpc>
                <a:spcPct val="115000"/>
              </a:lnSpc>
              <a:spcAft>
                <a:spcPts val="400"/>
              </a:spcAft>
              <a:tabLst>
                <a:tab pos="270510" algn="l"/>
              </a:tabLst>
            </a:pPr>
            <a:r>
              <a:rPr lang="en-US" sz="800" dirty="0">
                <a:effectLst/>
                <a:latin typeface="Verdana" panose="020B0604030504040204" pitchFamily="34" charset="0"/>
                <a:ea typeface="Calibri" panose="020F0502020204030204" pitchFamily="34" charset="0"/>
                <a:cs typeface="Arial" panose="020B0604020202020204" pitchFamily="34" charset="0"/>
              </a:rPr>
              <a:t>(*)	If large particles of dirt, sand, ice or other pollutant accumulate inside the guide channel or on the chain; or if significant evidence of wear is found at inspection; stop the cause at source immediately (e.g. remove sharp edges in the vicinity of the chain which interfere with its operation).</a:t>
            </a:r>
            <a:endParaRPr lang="it-IT" sz="8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7" name="CasellaDiTesto 6">
            <a:extLst>
              <a:ext uri="{FF2B5EF4-FFF2-40B4-BE49-F238E27FC236}">
                <a16:creationId xmlns:a16="http://schemas.microsoft.com/office/drawing/2014/main" id="{6576E7FB-510D-4EAE-BDC4-F0283E75F2CA}"/>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20</a:t>
            </a:fld>
            <a:endParaRPr lang="it-IT" sz="1200" dirty="0"/>
          </a:p>
        </p:txBody>
      </p:sp>
    </p:spTree>
    <p:extLst>
      <p:ext uri="{BB962C8B-B14F-4D97-AF65-F5344CB8AC3E}">
        <p14:creationId xmlns:p14="http://schemas.microsoft.com/office/powerpoint/2010/main" val="53226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57EE9FE9-A79A-4C53-A2CA-F09BAE70F8CD}"/>
              </a:ext>
            </a:extLst>
          </p:cNvPr>
          <p:cNvGraphicFramePr>
            <a:graphicFrameLocks noGrp="1"/>
          </p:cNvGraphicFramePr>
          <p:nvPr>
            <p:extLst>
              <p:ext uri="{D42A27DB-BD31-4B8C-83A1-F6EECF244321}">
                <p14:modId xmlns:p14="http://schemas.microsoft.com/office/powerpoint/2010/main" val="3119178129"/>
              </p:ext>
            </p:extLst>
          </p:nvPr>
        </p:nvGraphicFramePr>
        <p:xfrm>
          <a:off x="118542" y="1340768"/>
          <a:ext cx="11953329" cy="4539948"/>
        </p:xfrm>
        <a:graphic>
          <a:graphicData uri="http://schemas.openxmlformats.org/drawingml/2006/table">
            <a:tbl>
              <a:tblPr>
                <a:tableStyleId>{5C22544A-7EE6-4342-B048-85BDC9FD1C3A}</a:tableStyleId>
              </a:tblPr>
              <a:tblGrid>
                <a:gridCol w="322097">
                  <a:extLst>
                    <a:ext uri="{9D8B030D-6E8A-4147-A177-3AD203B41FA5}">
                      <a16:colId xmlns:a16="http://schemas.microsoft.com/office/drawing/2014/main" val="3610777349"/>
                    </a:ext>
                  </a:extLst>
                </a:gridCol>
                <a:gridCol w="2290458">
                  <a:extLst>
                    <a:ext uri="{9D8B030D-6E8A-4147-A177-3AD203B41FA5}">
                      <a16:colId xmlns:a16="http://schemas.microsoft.com/office/drawing/2014/main" val="1294456383"/>
                    </a:ext>
                  </a:extLst>
                </a:gridCol>
                <a:gridCol w="5290329">
                  <a:extLst>
                    <a:ext uri="{9D8B030D-6E8A-4147-A177-3AD203B41FA5}">
                      <a16:colId xmlns:a16="http://schemas.microsoft.com/office/drawing/2014/main" val="1273140124"/>
                    </a:ext>
                  </a:extLst>
                </a:gridCol>
                <a:gridCol w="2046294">
                  <a:extLst>
                    <a:ext uri="{9D8B030D-6E8A-4147-A177-3AD203B41FA5}">
                      <a16:colId xmlns:a16="http://schemas.microsoft.com/office/drawing/2014/main" val="85813725"/>
                    </a:ext>
                  </a:extLst>
                </a:gridCol>
                <a:gridCol w="2004151">
                  <a:extLst>
                    <a:ext uri="{9D8B030D-6E8A-4147-A177-3AD203B41FA5}">
                      <a16:colId xmlns:a16="http://schemas.microsoft.com/office/drawing/2014/main" val="1903664658"/>
                    </a:ext>
                  </a:extLst>
                </a:gridCol>
              </a:tblGrid>
              <a:tr h="148568">
                <a:tc>
                  <a:txBody>
                    <a:bodyPr/>
                    <a:lstStyle/>
                    <a:p>
                      <a:pPr algn="ctr">
                        <a:lnSpc>
                          <a:spcPct val="115000"/>
                        </a:lnSpc>
                        <a:spcAft>
                          <a:spcPts val="400"/>
                        </a:spcAft>
                      </a:pPr>
                      <a:r>
                        <a:rPr lang="en-GB" sz="800" dirty="0">
                          <a:effectLst/>
                          <a:latin typeface="Verdana" panose="020B0604030504040204" pitchFamily="34" charset="0"/>
                          <a:ea typeface="Verdana" panose="020B0604030504040204" pitchFamily="34" charset="0"/>
                        </a:rPr>
                        <a:t>#</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GB" sz="800" b="1" dirty="0">
                          <a:effectLst/>
                          <a:latin typeface="Verdana" panose="020B0604030504040204" pitchFamily="34" charset="0"/>
                          <a:ea typeface="Verdana" panose="020B0604030504040204" pitchFamily="34" charset="0"/>
                        </a:rPr>
                        <a:t>Test point</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GB" sz="800" b="1" dirty="0">
                          <a:effectLst/>
                          <a:latin typeface="Verdana" panose="020B0604030504040204" pitchFamily="34" charset="0"/>
                          <a:ea typeface="Verdana" panose="020B0604030504040204" pitchFamily="34" charset="0"/>
                        </a:rPr>
                        <a:t>Procedure</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GB" sz="800" b="1" dirty="0">
                          <a:effectLst/>
                          <a:latin typeface="Verdana" panose="020B0604030504040204" pitchFamily="34" charset="0"/>
                          <a:ea typeface="Verdana" panose="020B0604030504040204" pitchFamily="34" charset="0"/>
                        </a:rPr>
                        <a:t>Evidence / Faults</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GB" sz="800" b="1" dirty="0">
                          <a:effectLst/>
                          <a:latin typeface="Verdana" panose="020B0604030504040204" pitchFamily="34" charset="0"/>
                          <a:ea typeface="Verdana" panose="020B0604030504040204" pitchFamily="34" charset="0"/>
                        </a:rPr>
                        <a:t>Fault removal</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58321756"/>
                  </a:ext>
                </a:extLst>
              </a:tr>
              <a:tr h="491385">
                <a:tc rowSpan="3">
                  <a:txBody>
                    <a:bodyPr/>
                    <a:lstStyle/>
                    <a:p>
                      <a:pPr algn="ctr">
                        <a:lnSpc>
                          <a:spcPct val="115000"/>
                        </a:lnSpc>
                        <a:spcAft>
                          <a:spcPts val="400"/>
                        </a:spcAft>
                      </a:pPr>
                      <a:r>
                        <a:rPr lang="en-GB" sz="800" b="1" dirty="0">
                          <a:effectLst/>
                          <a:latin typeface="Verdana" panose="020B0604030504040204" pitchFamily="34" charset="0"/>
                          <a:ea typeface="Verdana" panose="020B0604030504040204" pitchFamily="34" charset="0"/>
                        </a:rPr>
                        <a:t>1</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3">
                  <a:txBody>
                    <a:bodyPr/>
                    <a:lstStyle/>
                    <a:p>
                      <a:pPr algn="just">
                        <a:lnSpc>
                          <a:spcPct val="115000"/>
                        </a:lnSpc>
                        <a:spcAft>
                          <a:spcPts val="400"/>
                        </a:spcAft>
                      </a:pPr>
                      <a:r>
                        <a:rPr lang="en-GB" sz="800" b="1" dirty="0">
                          <a:effectLst/>
                          <a:latin typeface="Verdana" panose="020B0604030504040204" pitchFamily="34" charset="0"/>
                          <a:ea typeface="Verdana" panose="020B0604030504040204" pitchFamily="34" charset="0"/>
                        </a:rPr>
                        <a:t>Visual check of chain for wear</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Visually inspect the chain.</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dirty="0">
                          <a:effectLst/>
                          <a:latin typeface="Verdana" panose="020B0604030504040204" pitchFamily="34" charset="0"/>
                          <a:ea typeface="Verdana" panose="020B0604030504040204" pitchFamily="34" charset="0"/>
                        </a:rPr>
                        <a:t>The test is carried out on radius during movement (if possible).</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A. Frames worn out.</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A. Replace chain because the wear limit has been reached.</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7026005"/>
                  </a:ext>
                </a:extLst>
              </a:tr>
              <a:tr h="30093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B. Significantly more wear on one side.</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B. Adjust movable end position.</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691036"/>
                  </a:ext>
                </a:extLst>
              </a:tr>
              <a:tr h="273664">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C. Slight abrasion.</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C. Adjust chain alignment.</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474748"/>
                  </a:ext>
                </a:extLst>
              </a:tr>
              <a:tr h="619458">
                <a:tc rowSpan="2">
                  <a:txBody>
                    <a:bodyPr/>
                    <a:lstStyle/>
                    <a:p>
                      <a:pPr algn="ctr">
                        <a:lnSpc>
                          <a:spcPct val="115000"/>
                        </a:lnSpc>
                        <a:spcAft>
                          <a:spcPts val="400"/>
                        </a:spcAft>
                      </a:pPr>
                      <a:r>
                        <a:rPr lang="en-GB" sz="800" b="1" dirty="0">
                          <a:effectLst/>
                          <a:latin typeface="Verdana" panose="020B0604030504040204" pitchFamily="34" charset="0"/>
                          <a:ea typeface="Verdana" panose="020B0604030504040204" pitchFamily="34" charset="0"/>
                        </a:rPr>
                        <a:t>2</a:t>
                      </a:r>
                      <a:endParaRPr lang="it-IT" sz="800" b="1" dirty="0">
                        <a:effectLst/>
                        <a:latin typeface="Verdana" panose="020B0604030504040204" pitchFamily="34" charset="0"/>
                        <a:ea typeface="Verdana" panose="020B0604030504040204" pitchFamily="34" charset="0"/>
                      </a:endParaRPr>
                    </a:p>
                    <a:p>
                      <a:pPr algn="ctr">
                        <a:lnSpc>
                          <a:spcPct val="115000"/>
                        </a:lnSpc>
                        <a:spcAft>
                          <a:spcPts val="400"/>
                        </a:spcAft>
                      </a:pPr>
                      <a:r>
                        <a:rPr lang="en-GB" sz="800" b="1" dirty="0">
                          <a:effectLst/>
                          <a:latin typeface="Verdana" panose="020B0604030504040204" pitchFamily="34" charset="0"/>
                          <a:ea typeface="Verdana" panose="020B0604030504040204" pitchFamily="34" charset="0"/>
                        </a:rPr>
                        <a:t> </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a:lnSpc>
                          <a:spcPct val="115000"/>
                        </a:lnSpc>
                        <a:spcAft>
                          <a:spcPts val="400"/>
                        </a:spcAft>
                      </a:pPr>
                      <a:r>
                        <a:rPr lang="en-GB" sz="800" b="1" dirty="0">
                          <a:effectLst/>
                          <a:latin typeface="Verdana" panose="020B0604030504040204" pitchFamily="34" charset="0"/>
                          <a:ea typeface="Verdana" panose="020B0604030504040204" pitchFamily="34" charset="0"/>
                        </a:rPr>
                        <a:t>Visual inspection of chain for foreign parts, dirt</a:t>
                      </a:r>
                      <a:endParaRPr lang="it-IT" sz="800" b="1" dirty="0">
                        <a:effectLst/>
                        <a:latin typeface="Verdana" panose="020B0604030504040204" pitchFamily="34" charset="0"/>
                        <a:ea typeface="Verdana" panose="020B0604030504040204" pitchFamily="34" charset="0"/>
                      </a:endParaRPr>
                    </a:p>
                    <a:p>
                      <a:pPr algn="just">
                        <a:lnSpc>
                          <a:spcPct val="115000"/>
                        </a:lnSpc>
                      </a:pPr>
                      <a:r>
                        <a:rPr lang="en-GB" sz="800" b="1" dirty="0">
                          <a:effectLst/>
                          <a:latin typeface="Verdana" panose="020B0604030504040204" pitchFamily="34" charset="0"/>
                          <a:ea typeface="Verdana" panose="020B0604030504040204" pitchFamily="34" charset="0"/>
                        </a:rPr>
                        <a:t> </a:t>
                      </a:r>
                      <a:endParaRPr lang="it-IT" sz="800" b="1"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b="1" dirty="0">
                          <a:effectLst/>
                          <a:latin typeface="Verdana" panose="020B0604030504040204" pitchFamily="34" charset="0"/>
                          <a:ea typeface="Verdana" panose="020B0604030504040204" pitchFamily="34" charset="0"/>
                        </a:rPr>
                        <a:t>Sand, ice, snow after storm</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Examine chain for contamination from dirt, foreign bodies, mechanical obstructions. Remove if necessary.</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dirty="0">
                          <a:effectLst/>
                          <a:latin typeface="Verdana" panose="020B0604030504040204" pitchFamily="34" charset="0"/>
                          <a:ea typeface="Verdana" panose="020B0604030504040204" pitchFamily="34" charset="0"/>
                        </a:rPr>
                        <a:t>After heavy storms with sand or ice, or snow causing unwanted load to the guide channel or the chain, clean the chain and guide channel before moving the chain. Use glycol-based products to melt ice, if necessary (ask </a:t>
                      </a:r>
                      <a:r>
                        <a:rPr lang="en-GB" sz="800" dirty="0" err="1">
                          <a:effectLst/>
                          <a:latin typeface="Verdana" panose="020B0604030504040204" pitchFamily="34" charset="0"/>
                          <a:ea typeface="Verdana" panose="020B0604030504040204" pitchFamily="34" charset="0"/>
                        </a:rPr>
                        <a:t>Brevetti</a:t>
                      </a:r>
                      <a:r>
                        <a:rPr lang="en-GB" sz="800" dirty="0">
                          <a:effectLst/>
                          <a:latin typeface="Verdana" panose="020B0604030504040204" pitchFamily="34" charset="0"/>
                          <a:ea typeface="Verdana" panose="020B0604030504040204" pitchFamily="34" charset="0"/>
                        </a:rPr>
                        <a:t> for guidance and approval).</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dirty="0">
                          <a:effectLst/>
                          <a:latin typeface="Verdana" panose="020B0604030504040204" pitchFamily="34" charset="0"/>
                          <a:ea typeface="Verdana" panose="020B0604030504040204" pitchFamily="34" charset="0"/>
                        </a:rPr>
                        <a:t>When dirt or foreign objects are discovered, stop the cause at source immediately (e.g. by attaching guard plates or protective grills).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A. Contamination from fine particle; dirt is generally responsible for chain wear.</a:t>
                      </a:r>
                      <a:endParaRPr lang="it-IT" sz="800">
                        <a:effectLst/>
                        <a:latin typeface="Verdana" panose="020B0604030504040204" pitchFamily="34" charset="0"/>
                        <a:ea typeface="Verdana" panose="020B0604030504040204" pitchFamily="34" charset="0"/>
                      </a:endParaRPr>
                    </a:p>
                    <a:p>
                      <a:pPr algn="just">
                        <a:lnSpc>
                          <a:spcPct val="115000"/>
                        </a:lnSpc>
                        <a:spcAft>
                          <a:spcPts val="400"/>
                        </a:spcAft>
                      </a:pPr>
                      <a:r>
                        <a:rPr lang="en-GB"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A. Clean the chain area and links, for example with compressed air.</a:t>
                      </a:r>
                      <a:endParaRPr lang="it-IT" sz="800">
                        <a:effectLst/>
                        <a:latin typeface="Verdana" panose="020B0604030504040204" pitchFamily="34" charset="0"/>
                        <a:ea typeface="Verdana" panose="020B0604030504040204" pitchFamily="34" charset="0"/>
                      </a:endParaRPr>
                    </a:p>
                    <a:p>
                      <a:pPr algn="just">
                        <a:lnSpc>
                          <a:spcPct val="115000"/>
                        </a:lnSpc>
                        <a:spcAft>
                          <a:spcPts val="400"/>
                        </a:spcAft>
                      </a:pPr>
                      <a:r>
                        <a:rPr lang="en-GB"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093427"/>
                  </a:ext>
                </a:extLst>
              </a:tr>
              <a:tr h="948474">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B. Foreign objects laying between the upper and lower chain portions can cause the chain to block and possibly break down.</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B. Remove all foreign objects and carry out a general check of the CCS, especially to verify alignment.</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9490687"/>
                  </a:ext>
                </a:extLst>
              </a:tr>
              <a:tr h="455420">
                <a:tc>
                  <a:txBody>
                    <a:bodyPr/>
                    <a:lstStyle/>
                    <a:p>
                      <a:pPr algn="ctr">
                        <a:lnSpc>
                          <a:spcPct val="115000"/>
                        </a:lnSpc>
                        <a:spcAft>
                          <a:spcPts val="400"/>
                        </a:spcAft>
                      </a:pPr>
                      <a:r>
                        <a:rPr lang="en-GB" sz="800" b="1" dirty="0">
                          <a:effectLst/>
                          <a:latin typeface="Verdana" panose="020B0604030504040204" pitchFamily="34" charset="0"/>
                          <a:ea typeface="Verdana" panose="020B0604030504040204" pitchFamily="34" charset="0"/>
                        </a:rPr>
                        <a:t>3</a:t>
                      </a:r>
                      <a:endParaRPr lang="it-IT" sz="800" b="1" dirty="0">
                        <a:effectLst/>
                        <a:latin typeface="Verdana" panose="020B0604030504040204" pitchFamily="34" charset="0"/>
                        <a:ea typeface="Verdana" panose="020B0604030504040204" pitchFamily="34" charset="0"/>
                      </a:endParaRPr>
                    </a:p>
                    <a:p>
                      <a:pPr algn="ctr">
                        <a:lnSpc>
                          <a:spcPct val="115000"/>
                        </a:lnSpc>
                        <a:spcAft>
                          <a:spcPts val="400"/>
                        </a:spcAft>
                      </a:pPr>
                      <a:r>
                        <a:rPr lang="en-GB" sz="800" b="1" dirty="0">
                          <a:effectLst/>
                          <a:latin typeface="Verdana" panose="020B0604030504040204" pitchFamily="34" charset="0"/>
                          <a:ea typeface="Verdana" panose="020B0604030504040204" pitchFamily="34" charset="0"/>
                        </a:rPr>
                        <a:t> </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5000"/>
                        </a:lnSpc>
                        <a:spcAft>
                          <a:spcPts val="400"/>
                        </a:spcAft>
                      </a:pPr>
                      <a:r>
                        <a:rPr lang="en-GB" sz="800" b="1">
                          <a:effectLst/>
                          <a:latin typeface="Verdana" panose="020B0604030504040204" pitchFamily="34" charset="0"/>
                          <a:ea typeface="Verdana" panose="020B0604030504040204" pitchFamily="34" charset="0"/>
                        </a:rPr>
                        <a:t>Link connection</a:t>
                      </a:r>
                      <a:endParaRPr lang="it-IT" sz="800" b="1">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Check link connections. Tighten screws if necessary.</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A. Unexpectedly high noise while the chain is running.</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dirty="0">
                          <a:effectLst/>
                          <a:latin typeface="Verdana" panose="020B0604030504040204" pitchFamily="34" charset="0"/>
                          <a:ea typeface="Verdana" panose="020B0604030504040204" pitchFamily="34" charset="0"/>
                        </a:rPr>
                        <a:t>B. Chain wobbling.</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tabLst>
                          <a:tab pos="3060065" algn="ctr"/>
                          <a:tab pos="6120130" algn="r"/>
                        </a:tabLst>
                      </a:pPr>
                      <a:r>
                        <a:rPr lang="en-GB" sz="800" dirty="0">
                          <a:effectLst/>
                          <a:latin typeface="Verdana" panose="020B0604030504040204" pitchFamily="34" charset="0"/>
                          <a:ea typeface="Verdana" panose="020B0604030504040204" pitchFamily="34" charset="0"/>
                        </a:rPr>
                        <a:t>Tight link screws adequately.</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2122180"/>
                  </a:ext>
                </a:extLst>
              </a:tr>
              <a:tr h="315836">
                <a:tc rowSpan="3">
                  <a:txBody>
                    <a:bodyPr/>
                    <a:lstStyle/>
                    <a:p>
                      <a:pPr algn="ctr">
                        <a:lnSpc>
                          <a:spcPct val="115000"/>
                        </a:lnSpc>
                        <a:spcAft>
                          <a:spcPts val="400"/>
                        </a:spcAft>
                      </a:pPr>
                      <a:r>
                        <a:rPr lang="en-GB" sz="800" b="1" dirty="0">
                          <a:effectLst/>
                          <a:latin typeface="Verdana" panose="020B0604030504040204" pitchFamily="34" charset="0"/>
                          <a:ea typeface="Verdana" panose="020B0604030504040204" pitchFamily="34" charset="0"/>
                        </a:rPr>
                        <a:t>4</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3">
                  <a:txBody>
                    <a:bodyPr/>
                    <a:lstStyle/>
                    <a:p>
                      <a:pPr algn="just">
                        <a:lnSpc>
                          <a:spcPct val="115000"/>
                        </a:lnSpc>
                        <a:spcAft>
                          <a:spcPts val="400"/>
                        </a:spcAft>
                      </a:pPr>
                      <a:r>
                        <a:rPr lang="en-GB" sz="800" b="1" dirty="0">
                          <a:effectLst/>
                          <a:latin typeface="Verdana" panose="020B0604030504040204" pitchFamily="34" charset="0"/>
                          <a:ea typeface="Verdana" panose="020B0604030504040204" pitchFamily="34" charset="0"/>
                        </a:rPr>
                        <a:t>Cable clamps, cable tensioning</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Tighten all clamp screws. Check that clamps are firmly positioned.</a:t>
                      </a:r>
                      <a:endParaRPr lang="it-IT" sz="800">
                        <a:effectLst/>
                        <a:latin typeface="Verdana" panose="020B0604030504040204" pitchFamily="34" charset="0"/>
                        <a:ea typeface="Verdana" panose="020B0604030504040204" pitchFamily="34" charset="0"/>
                      </a:endParaRPr>
                    </a:p>
                    <a:p>
                      <a:pPr algn="just">
                        <a:lnSpc>
                          <a:spcPct val="115000"/>
                        </a:lnSpc>
                        <a:spcAft>
                          <a:spcPts val="400"/>
                        </a:spcAft>
                      </a:pPr>
                      <a:r>
                        <a:rPr lang="en-GB" sz="800">
                          <a:effectLst/>
                          <a:latin typeface="Verdana" panose="020B0604030504040204" pitchFamily="34" charset="0"/>
                          <a:ea typeface="Verdana" panose="020B0604030504040204" pitchFamily="34" charset="0"/>
                        </a:rPr>
                        <a:t>Tighten base profile screws.</a:t>
                      </a:r>
                      <a:endParaRPr lang="it-IT" sz="800">
                        <a:effectLst/>
                        <a:latin typeface="Verdana" panose="020B0604030504040204" pitchFamily="34" charset="0"/>
                        <a:ea typeface="Verdana" panose="020B0604030504040204" pitchFamily="34" charset="0"/>
                      </a:endParaRPr>
                    </a:p>
                    <a:p>
                      <a:pPr algn="just">
                        <a:lnSpc>
                          <a:spcPct val="115000"/>
                        </a:lnSpc>
                        <a:spcAft>
                          <a:spcPts val="400"/>
                        </a:spcAft>
                      </a:pPr>
                      <a:r>
                        <a:rPr lang="en-GB" sz="800">
                          <a:effectLst/>
                          <a:latin typeface="Verdana" panose="020B0604030504040204" pitchFamily="34" charset="0"/>
                          <a:ea typeface="Verdana" panose="020B0604030504040204" pitchFamily="34" charset="0"/>
                        </a:rPr>
                        <a:t>Check cable tensioning.</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A. Local abrasion on cables.</a:t>
                      </a:r>
                      <a:endParaRPr lang="it-IT" sz="800">
                        <a:effectLst/>
                        <a:latin typeface="Verdana" panose="020B0604030504040204" pitchFamily="34" charset="0"/>
                        <a:ea typeface="Verdana" panose="020B0604030504040204" pitchFamily="34" charset="0"/>
                      </a:endParaRPr>
                    </a:p>
                    <a:p>
                      <a:pPr algn="just">
                        <a:lnSpc>
                          <a:spcPct val="115000"/>
                        </a:lnSpc>
                        <a:spcAft>
                          <a:spcPts val="400"/>
                        </a:spcAft>
                      </a:pPr>
                      <a:r>
                        <a:rPr lang="en-GB"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A. Clamp too loose: tighten it.</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GB"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902230"/>
                  </a:ext>
                </a:extLst>
              </a:tr>
              <a:tr h="529475">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B. Cables are loose.</a:t>
                      </a:r>
                      <a:endParaRPr lang="it-IT" sz="800">
                        <a:effectLst/>
                        <a:latin typeface="Verdana" panose="020B0604030504040204" pitchFamily="34" charset="0"/>
                        <a:ea typeface="Verdana" panose="020B0604030504040204" pitchFamily="34" charset="0"/>
                      </a:endParaRPr>
                    </a:p>
                    <a:p>
                      <a:pPr algn="just">
                        <a:lnSpc>
                          <a:spcPct val="115000"/>
                        </a:lnSpc>
                        <a:spcAft>
                          <a:spcPts val="400"/>
                        </a:spcAft>
                      </a:pPr>
                      <a:r>
                        <a:rPr lang="en-GB" sz="800">
                          <a:effectLst/>
                          <a:latin typeface="Verdana" panose="020B0604030504040204" pitchFamily="34" charset="0"/>
                          <a:ea typeface="Verdana" panose="020B0604030504040204" pitchFamily="34" charset="0"/>
                        </a:rPr>
                        <a:t> </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B. Tighten clamp after verifying correct cable tensioning.</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525092"/>
                  </a:ext>
                </a:extLst>
              </a:tr>
              <a:tr h="453294">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GB" sz="800">
                          <a:effectLst/>
                          <a:latin typeface="Verdana" panose="020B0604030504040204" pitchFamily="34" charset="0"/>
                          <a:ea typeface="Verdana" panose="020B0604030504040204" pitchFamily="34" charset="0"/>
                        </a:rPr>
                        <a:t>C. Plastic saddles missing.</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GB" sz="800" dirty="0">
                          <a:effectLst/>
                          <a:latin typeface="Verdana" panose="020B0604030504040204" pitchFamily="34" charset="0"/>
                          <a:ea typeface="Verdana" panose="020B0604030504040204" pitchFamily="34" charset="0"/>
                        </a:rPr>
                        <a:t>C. Replace whole clamp or put in new saddles.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2130" marR="121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091443"/>
                  </a:ext>
                </a:extLst>
              </a:tr>
            </a:tbl>
          </a:graphicData>
        </a:graphic>
      </p:graphicFrame>
      <p:sp>
        <p:nvSpPr>
          <p:cNvPr id="4" name="CasellaDiTesto 3">
            <a:extLst>
              <a:ext uri="{FF2B5EF4-FFF2-40B4-BE49-F238E27FC236}">
                <a16:creationId xmlns:a16="http://schemas.microsoft.com/office/drawing/2014/main" id="{7006618E-5DC9-46A7-8C33-F71A32AF3D00}"/>
              </a:ext>
            </a:extLst>
          </p:cNvPr>
          <p:cNvSpPr txBox="1"/>
          <p:nvPr/>
        </p:nvSpPr>
        <p:spPr>
          <a:xfrm>
            <a:off x="262558" y="838784"/>
            <a:ext cx="4876198" cy="276999"/>
          </a:xfrm>
          <a:prstGeom prst="rect">
            <a:avLst/>
          </a:prstGeom>
          <a:noFill/>
        </p:spPr>
        <p:txBody>
          <a:bodyPr wrap="square" rtlCol="0">
            <a:spAutoFit/>
          </a:bodyPr>
          <a:lstStyle/>
          <a:p>
            <a:r>
              <a:rPr lang="en-GB" sz="1200" kern="0" cap="small" dirty="0">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8.2 ISPECTION ACTIVITY</a:t>
            </a:r>
            <a:endParaRPr lang="it-IT" dirty="0"/>
          </a:p>
        </p:txBody>
      </p:sp>
      <p:sp>
        <p:nvSpPr>
          <p:cNvPr id="5" name="CasellaDiTesto 4">
            <a:extLst>
              <a:ext uri="{FF2B5EF4-FFF2-40B4-BE49-F238E27FC236}">
                <a16:creationId xmlns:a16="http://schemas.microsoft.com/office/drawing/2014/main" id="{96AB963F-B416-411A-8480-886737C18D14}"/>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21</a:t>
            </a:fld>
            <a:endParaRPr lang="it-IT" sz="1200" dirty="0"/>
          </a:p>
        </p:txBody>
      </p:sp>
    </p:spTree>
    <p:extLst>
      <p:ext uri="{BB962C8B-B14F-4D97-AF65-F5344CB8AC3E}">
        <p14:creationId xmlns:p14="http://schemas.microsoft.com/office/powerpoint/2010/main" val="354123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81D57566-DE41-4DDB-B42C-9AAD60486439}"/>
              </a:ext>
            </a:extLst>
          </p:cNvPr>
          <p:cNvGraphicFramePr>
            <a:graphicFrameLocks noGrp="1"/>
          </p:cNvGraphicFramePr>
          <p:nvPr>
            <p:extLst>
              <p:ext uri="{D42A27DB-BD31-4B8C-83A1-F6EECF244321}">
                <p14:modId xmlns:p14="http://schemas.microsoft.com/office/powerpoint/2010/main" val="983100641"/>
              </p:ext>
            </p:extLst>
          </p:nvPr>
        </p:nvGraphicFramePr>
        <p:xfrm>
          <a:off x="190550" y="1097125"/>
          <a:ext cx="10873208" cy="4608512"/>
        </p:xfrm>
        <a:graphic>
          <a:graphicData uri="http://schemas.openxmlformats.org/drawingml/2006/table">
            <a:tbl>
              <a:tblPr>
                <a:tableStyleId>{5C22544A-7EE6-4342-B048-85BDC9FD1C3A}</a:tableStyleId>
              </a:tblPr>
              <a:tblGrid>
                <a:gridCol w="432048">
                  <a:extLst>
                    <a:ext uri="{9D8B030D-6E8A-4147-A177-3AD203B41FA5}">
                      <a16:colId xmlns:a16="http://schemas.microsoft.com/office/drawing/2014/main" val="2504165310"/>
                    </a:ext>
                  </a:extLst>
                </a:gridCol>
                <a:gridCol w="2088232">
                  <a:extLst>
                    <a:ext uri="{9D8B030D-6E8A-4147-A177-3AD203B41FA5}">
                      <a16:colId xmlns:a16="http://schemas.microsoft.com/office/drawing/2014/main" val="1464601099"/>
                    </a:ext>
                  </a:extLst>
                </a:gridCol>
                <a:gridCol w="3151742">
                  <a:extLst>
                    <a:ext uri="{9D8B030D-6E8A-4147-A177-3AD203B41FA5}">
                      <a16:colId xmlns:a16="http://schemas.microsoft.com/office/drawing/2014/main" val="3556319142"/>
                    </a:ext>
                  </a:extLst>
                </a:gridCol>
                <a:gridCol w="2320866">
                  <a:extLst>
                    <a:ext uri="{9D8B030D-6E8A-4147-A177-3AD203B41FA5}">
                      <a16:colId xmlns:a16="http://schemas.microsoft.com/office/drawing/2014/main" val="2901493067"/>
                    </a:ext>
                  </a:extLst>
                </a:gridCol>
                <a:gridCol w="2880320">
                  <a:extLst>
                    <a:ext uri="{9D8B030D-6E8A-4147-A177-3AD203B41FA5}">
                      <a16:colId xmlns:a16="http://schemas.microsoft.com/office/drawing/2014/main" val="3714607265"/>
                    </a:ext>
                  </a:extLst>
                </a:gridCol>
              </a:tblGrid>
              <a:tr h="194057">
                <a:tc>
                  <a:txBody>
                    <a:bodyPr/>
                    <a:lstStyle/>
                    <a:p>
                      <a:pPr algn="ctr">
                        <a:lnSpc>
                          <a:spcPct val="115000"/>
                        </a:lnSpc>
                        <a:spcAft>
                          <a:spcPts val="400"/>
                        </a:spcAft>
                      </a:pPr>
                      <a:r>
                        <a:rPr lang="en-US" sz="800" b="1" dirty="0">
                          <a:effectLst/>
                          <a:latin typeface="Verdana" panose="020B0604030504040204" pitchFamily="34" charset="0"/>
                          <a:ea typeface="Verdana" panose="020B0604030504040204" pitchFamily="34" charset="0"/>
                        </a:rPr>
                        <a:t>#</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US" sz="800" b="1" dirty="0">
                          <a:effectLst/>
                          <a:latin typeface="Verdana" panose="020B0604030504040204" pitchFamily="34" charset="0"/>
                          <a:ea typeface="Verdana" panose="020B0604030504040204" pitchFamily="34" charset="0"/>
                        </a:rPr>
                        <a:t>Test point</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US" sz="800" b="1" dirty="0">
                          <a:effectLst/>
                          <a:latin typeface="Verdana" panose="020B0604030504040204" pitchFamily="34" charset="0"/>
                          <a:ea typeface="Verdana" panose="020B0604030504040204" pitchFamily="34" charset="0"/>
                        </a:rPr>
                        <a:t>Procedure</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US" sz="800" b="1" dirty="0">
                          <a:effectLst/>
                          <a:latin typeface="Verdana" panose="020B0604030504040204" pitchFamily="34" charset="0"/>
                          <a:ea typeface="Verdana" panose="020B0604030504040204" pitchFamily="34" charset="0"/>
                        </a:rPr>
                        <a:t>Evidence / Faults</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en-US" sz="800" b="1" dirty="0">
                          <a:effectLst/>
                          <a:latin typeface="Verdana" panose="020B0604030504040204" pitchFamily="34" charset="0"/>
                          <a:ea typeface="Verdana" panose="020B0604030504040204" pitchFamily="34" charset="0"/>
                        </a:rPr>
                        <a:t>Fault removal</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12685359"/>
                  </a:ext>
                </a:extLst>
              </a:tr>
              <a:tr h="619331">
                <a:tc rowSpan="2">
                  <a:txBody>
                    <a:bodyPr/>
                    <a:lstStyle/>
                    <a:p>
                      <a:pPr algn="ctr">
                        <a:lnSpc>
                          <a:spcPct val="115000"/>
                        </a:lnSpc>
                        <a:spcAft>
                          <a:spcPts val="400"/>
                        </a:spcAft>
                      </a:pPr>
                      <a:r>
                        <a:rPr lang="en-US" sz="800" b="1" dirty="0">
                          <a:effectLst/>
                          <a:latin typeface="Verdana" panose="020B0604030504040204" pitchFamily="34" charset="0"/>
                          <a:ea typeface="Verdana" panose="020B0604030504040204" pitchFamily="34" charset="0"/>
                        </a:rPr>
                        <a:t>5</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just">
                        <a:lnSpc>
                          <a:spcPct val="115000"/>
                        </a:lnSpc>
                        <a:spcAft>
                          <a:spcPts val="400"/>
                        </a:spcAft>
                      </a:pPr>
                      <a:r>
                        <a:rPr lang="en-US" sz="800" b="1" dirty="0">
                          <a:effectLst/>
                          <a:latin typeface="Verdana" panose="020B0604030504040204" pitchFamily="34" charset="0"/>
                          <a:ea typeface="Verdana" panose="020B0604030504040204" pitchFamily="34" charset="0"/>
                        </a:rPr>
                        <a:t>Cable condition</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Bring the bend radius as close as possible to the fixed point. Verify that cables at the chain radius can move freely and do not touch chain frames.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A. Cables lie taut against rods.</a:t>
                      </a:r>
                      <a:endParaRPr lang="it-IT" sz="800" dirty="0">
                        <a:effectLst/>
                        <a:latin typeface="Verdana" panose="020B0604030504040204" pitchFamily="34" charset="0"/>
                        <a:ea typeface="Verdana" panose="020B0604030504040204" pitchFamily="34"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A. Let the clamp loose. Push the cable into the chain until it does not touch the frame anymore. Tighten the clamp.</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230939"/>
                  </a:ext>
                </a:extLst>
              </a:tr>
              <a:tr h="63183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B. Cables are not tensioned.</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B. Let the clamp loose. Pull the cable from the chain until the tensioning is fine. Tighten the clamp. Check as described above.</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18906"/>
                  </a:ext>
                </a:extLst>
              </a:tr>
              <a:tr h="601306">
                <a:tc rowSpan="5">
                  <a:txBody>
                    <a:bodyPr/>
                    <a:lstStyle/>
                    <a:p>
                      <a:pPr algn="ctr">
                        <a:lnSpc>
                          <a:spcPct val="115000"/>
                        </a:lnSpc>
                        <a:spcAft>
                          <a:spcPts val="400"/>
                        </a:spcAft>
                      </a:pPr>
                      <a:r>
                        <a:rPr lang="en-US" sz="800" b="1" dirty="0">
                          <a:effectLst/>
                          <a:latin typeface="Verdana" panose="020B0604030504040204" pitchFamily="34" charset="0"/>
                          <a:ea typeface="Verdana" panose="020B0604030504040204" pitchFamily="34" charset="0"/>
                        </a:rPr>
                        <a:t>6</a:t>
                      </a:r>
                      <a:endParaRPr lang="it-IT" sz="800" b="1" dirty="0">
                        <a:effectLst/>
                        <a:latin typeface="Verdana" panose="020B0604030504040204" pitchFamily="34" charset="0"/>
                        <a:ea typeface="Verdana" panose="020B0604030504040204" pitchFamily="34" charset="0"/>
                      </a:endParaRPr>
                    </a:p>
                    <a:p>
                      <a:pPr algn="ctr">
                        <a:lnSpc>
                          <a:spcPct val="115000"/>
                        </a:lnSpc>
                        <a:spcAft>
                          <a:spcPts val="400"/>
                        </a:spcAft>
                      </a:pPr>
                      <a:r>
                        <a:rPr lang="en-US" sz="800" b="1" dirty="0">
                          <a:effectLst/>
                          <a:latin typeface="Verdana" panose="020B0604030504040204" pitchFamily="34" charset="0"/>
                          <a:ea typeface="Verdana" panose="020B0604030504040204" pitchFamily="34" charset="0"/>
                        </a:rPr>
                        <a:t> </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5">
                  <a:txBody>
                    <a:bodyPr/>
                    <a:lstStyle/>
                    <a:p>
                      <a:pPr algn="just">
                        <a:lnSpc>
                          <a:spcPct val="115000"/>
                        </a:lnSpc>
                        <a:spcAft>
                          <a:spcPts val="400"/>
                        </a:spcAft>
                      </a:pPr>
                      <a:r>
                        <a:rPr lang="en-US" sz="800" b="1" dirty="0">
                          <a:effectLst/>
                          <a:latin typeface="Verdana" panose="020B0604030504040204" pitchFamily="34" charset="0"/>
                          <a:ea typeface="Verdana" panose="020B0604030504040204" pitchFamily="34" charset="0"/>
                        </a:rPr>
                        <a:t>Guide channel</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Check the channel for possible damage.</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US" sz="800" dirty="0">
                          <a:effectLst/>
                          <a:latin typeface="Verdana" panose="020B0604030504040204" pitchFamily="34" charset="0"/>
                          <a:ea typeface="Verdana" panose="020B0604030504040204" pitchFamily="34" charset="0"/>
                        </a:rPr>
                        <a:t>Check screws.</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US" sz="800" dirty="0">
                          <a:effectLst/>
                          <a:latin typeface="Verdana" panose="020B0604030504040204" pitchFamily="34" charset="0"/>
                          <a:ea typeface="Verdana" panose="020B0604030504040204" pitchFamily="34" charset="0"/>
                        </a:rPr>
                        <a:t>Check connection between trunks.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A. Channel trunks bent.</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A. Straighten the trunk or replace if necessary. Connection points should be in line without edges.</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704401"/>
                  </a:ext>
                </a:extLst>
              </a:tr>
              <a:tr h="338577">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B. Screws are loose.</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B. Tighten screws.</a:t>
                      </a:r>
                      <a:endParaRPr lang="it-IT" sz="800" dirty="0">
                        <a:effectLst/>
                        <a:latin typeface="Verdana" panose="020B0604030504040204" pitchFamily="34" charset="0"/>
                        <a:ea typeface="Verdana" panose="020B0604030504040204" pitchFamily="34" charset="0"/>
                      </a:endParaRPr>
                    </a:p>
                    <a:p>
                      <a:pPr algn="just">
                        <a:lnSpc>
                          <a:spcPct val="115000"/>
                        </a:lnSpc>
                        <a:spcAft>
                          <a:spcPts val="400"/>
                        </a:spcAft>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902797"/>
                  </a:ext>
                </a:extLst>
              </a:tr>
              <a:tr h="753669">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C. Internal width of the channel not according to the drawing.</a:t>
                      </a:r>
                      <a:endParaRPr lang="it-IT" sz="800" dirty="0">
                        <a:effectLst/>
                        <a:latin typeface="Verdana" panose="020B0604030504040204" pitchFamily="34" charset="0"/>
                        <a:ea typeface="Verdana" panose="020B0604030504040204" pitchFamily="34" charset="0"/>
                      </a:endParaRPr>
                    </a:p>
                    <a:p>
                      <a:pPr algn="just">
                        <a:lnSpc>
                          <a:spcPct val="115000"/>
                        </a:lnSpc>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a:effectLst/>
                          <a:latin typeface="Verdana" panose="020B0604030504040204" pitchFamily="34" charset="0"/>
                          <a:ea typeface="Verdana" panose="020B0604030504040204" pitchFamily="34" charset="0"/>
                        </a:rPr>
                        <a:t>C. Adjust the internal width of the channel.</a:t>
                      </a:r>
                      <a:endParaRPr lang="it-IT" sz="80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4934286"/>
                  </a:ext>
                </a:extLst>
              </a:tr>
              <a:tr h="649896">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D. Rattle noise while changing the force direction.</a:t>
                      </a:r>
                      <a:endParaRPr lang="it-IT" sz="800" dirty="0">
                        <a:effectLst/>
                        <a:latin typeface="Verdana" panose="020B0604030504040204" pitchFamily="34" charset="0"/>
                        <a:ea typeface="Verdana" panose="020B0604030504040204" pitchFamily="34" charset="0"/>
                      </a:endParaRPr>
                    </a:p>
                    <a:p>
                      <a:pPr algn="just">
                        <a:lnSpc>
                          <a:spcPct val="115000"/>
                        </a:lnSpc>
                      </a:pPr>
                      <a:r>
                        <a:rPr lang="en-US" sz="800" dirty="0">
                          <a:effectLst/>
                          <a:latin typeface="Verdana" panose="020B0604030504040204" pitchFamily="34" charset="0"/>
                          <a:ea typeface="Verdana" panose="020B0604030504040204" pitchFamily="34" charset="0"/>
                        </a:rPr>
                        <a:t> </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D. Remove foreign objects.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201232"/>
                  </a:ext>
                </a:extLst>
              </a:tr>
              <a:tr h="81984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E. Rattle noise and space between end brackets and towing arm.</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400"/>
                        </a:spcAft>
                      </a:pPr>
                      <a:r>
                        <a:rPr lang="en-US" sz="800" dirty="0">
                          <a:effectLst/>
                          <a:latin typeface="Verdana" panose="020B0604030504040204" pitchFamily="34" charset="0"/>
                          <a:ea typeface="Verdana" panose="020B0604030504040204" pitchFamily="34" charset="0"/>
                        </a:rPr>
                        <a:t>E. Tighten screws.</a:t>
                      </a:r>
                      <a:endParaRPr lang="it-IT"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1835" marR="11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206878"/>
                  </a:ext>
                </a:extLst>
              </a:tr>
            </a:tbl>
          </a:graphicData>
        </a:graphic>
      </p:graphicFrame>
      <p:sp>
        <p:nvSpPr>
          <p:cNvPr id="3" name="CasellaDiTesto 2">
            <a:extLst>
              <a:ext uri="{FF2B5EF4-FFF2-40B4-BE49-F238E27FC236}">
                <a16:creationId xmlns:a16="http://schemas.microsoft.com/office/drawing/2014/main" id="{0FFC7686-F3FA-4EE8-B0BA-DB0FA01E1817}"/>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22</a:t>
            </a:fld>
            <a:endParaRPr lang="it-IT" sz="1200" dirty="0"/>
          </a:p>
        </p:txBody>
      </p:sp>
    </p:spTree>
    <p:extLst>
      <p:ext uri="{BB962C8B-B14F-4D97-AF65-F5344CB8AC3E}">
        <p14:creationId xmlns:p14="http://schemas.microsoft.com/office/powerpoint/2010/main" val="401395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B560FC0A-5F69-44AA-AC5E-ED5A70604BFB}"/>
              </a:ext>
            </a:extLst>
          </p:cNvPr>
          <p:cNvGraphicFramePr>
            <a:graphicFrameLocks noGrp="1"/>
          </p:cNvGraphicFramePr>
          <p:nvPr>
            <p:extLst>
              <p:ext uri="{D42A27DB-BD31-4B8C-83A1-F6EECF244321}">
                <p14:modId xmlns:p14="http://schemas.microsoft.com/office/powerpoint/2010/main" val="4195082459"/>
              </p:ext>
            </p:extLst>
          </p:nvPr>
        </p:nvGraphicFramePr>
        <p:xfrm>
          <a:off x="622598" y="1484784"/>
          <a:ext cx="10514012" cy="3502855"/>
        </p:xfrm>
        <a:graphic>
          <a:graphicData uri="http://schemas.openxmlformats.org/drawingml/2006/table">
            <a:tbl>
              <a:tblPr>
                <a:tableStyleId>{5C22544A-7EE6-4342-B048-85BDC9FD1C3A}</a:tableStyleId>
              </a:tblPr>
              <a:tblGrid>
                <a:gridCol w="361682">
                  <a:extLst>
                    <a:ext uri="{9D8B030D-6E8A-4147-A177-3AD203B41FA5}">
                      <a16:colId xmlns:a16="http://schemas.microsoft.com/office/drawing/2014/main" val="1013720601"/>
                    </a:ext>
                  </a:extLst>
                </a:gridCol>
                <a:gridCol w="5940417">
                  <a:extLst>
                    <a:ext uri="{9D8B030D-6E8A-4147-A177-3AD203B41FA5}">
                      <a16:colId xmlns:a16="http://schemas.microsoft.com/office/drawing/2014/main" val="226885608"/>
                    </a:ext>
                  </a:extLst>
                </a:gridCol>
                <a:gridCol w="975700">
                  <a:extLst>
                    <a:ext uri="{9D8B030D-6E8A-4147-A177-3AD203B41FA5}">
                      <a16:colId xmlns:a16="http://schemas.microsoft.com/office/drawing/2014/main" val="1442192824"/>
                    </a:ext>
                  </a:extLst>
                </a:gridCol>
                <a:gridCol w="1606541">
                  <a:extLst>
                    <a:ext uri="{9D8B030D-6E8A-4147-A177-3AD203B41FA5}">
                      <a16:colId xmlns:a16="http://schemas.microsoft.com/office/drawing/2014/main" val="1758588013"/>
                    </a:ext>
                  </a:extLst>
                </a:gridCol>
                <a:gridCol w="1629672">
                  <a:extLst>
                    <a:ext uri="{9D8B030D-6E8A-4147-A177-3AD203B41FA5}">
                      <a16:colId xmlns:a16="http://schemas.microsoft.com/office/drawing/2014/main" val="1916979371"/>
                    </a:ext>
                  </a:extLst>
                </a:gridCol>
              </a:tblGrid>
              <a:tr h="0">
                <a:tc>
                  <a:txBody>
                    <a:bodyPr/>
                    <a:lstStyle/>
                    <a:p>
                      <a:pPr algn="ctr">
                        <a:lnSpc>
                          <a:spcPct val="115000"/>
                        </a:lnSpc>
                        <a:spcAft>
                          <a:spcPts val="400"/>
                        </a:spcAft>
                      </a:pPr>
                      <a:r>
                        <a:rPr lang="it-IT" sz="800" b="1" dirty="0">
                          <a:effectLst/>
                          <a:latin typeface="Verdana" panose="020B0604030504040204" pitchFamily="34" charset="0"/>
                          <a:ea typeface="Verdana" panose="020B0604030504040204" pitchFamily="34" charset="0"/>
                        </a:rPr>
                        <a:t>#</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b="1" dirty="0" err="1">
                          <a:effectLst/>
                          <a:latin typeface="Verdana" panose="020B0604030504040204" pitchFamily="34" charset="0"/>
                          <a:ea typeface="Verdana" panose="020B0604030504040204" pitchFamily="34" charset="0"/>
                        </a:rPr>
                        <a:t>Description</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b="1" dirty="0" err="1">
                          <a:effectLst/>
                          <a:latin typeface="Verdana" panose="020B0604030504040204" pitchFamily="34" charset="0"/>
                          <a:ea typeface="Verdana" panose="020B0604030504040204" pitchFamily="34" charset="0"/>
                        </a:rPr>
                        <a:t>Inspection</a:t>
                      </a:r>
                      <a:r>
                        <a:rPr lang="it-IT" sz="800" b="1" dirty="0">
                          <a:effectLst/>
                          <a:latin typeface="Verdana" panose="020B0604030504040204" pitchFamily="34" charset="0"/>
                          <a:ea typeface="Verdana" panose="020B0604030504040204" pitchFamily="34" charset="0"/>
                        </a:rPr>
                        <a:t> date</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b="1" dirty="0">
                          <a:effectLst/>
                          <a:latin typeface="Verdana" panose="020B0604030504040204" pitchFamily="34" charset="0"/>
                          <a:ea typeface="Verdana" panose="020B0604030504040204" pitchFamily="34" charset="0"/>
                        </a:rPr>
                        <a:t>Signature of </a:t>
                      </a:r>
                      <a:r>
                        <a:rPr lang="it-IT" sz="800" b="1" dirty="0" err="1">
                          <a:effectLst/>
                          <a:latin typeface="Verdana" panose="020B0604030504040204" pitchFamily="34" charset="0"/>
                          <a:ea typeface="Verdana" panose="020B0604030504040204" pitchFamily="34" charset="0"/>
                        </a:rPr>
                        <a:t>inspector</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400"/>
                        </a:spcAft>
                      </a:pPr>
                      <a:r>
                        <a:rPr lang="it-IT" sz="800" b="1" dirty="0" err="1">
                          <a:effectLst/>
                          <a:latin typeface="Verdana" panose="020B0604030504040204" pitchFamily="34" charset="0"/>
                          <a:ea typeface="Verdana" panose="020B0604030504040204" pitchFamily="34" charset="0"/>
                        </a:rPr>
                        <a:t>Customer’s</a:t>
                      </a:r>
                      <a:r>
                        <a:rPr lang="it-IT" sz="800" b="1" dirty="0">
                          <a:effectLst/>
                          <a:latin typeface="Verdana" panose="020B0604030504040204" pitchFamily="34" charset="0"/>
                          <a:ea typeface="Verdana" panose="020B0604030504040204" pitchFamily="34" charset="0"/>
                        </a:rPr>
                        <a:t> </a:t>
                      </a:r>
                      <a:r>
                        <a:rPr lang="it-IT" sz="800" b="1" dirty="0" err="1">
                          <a:effectLst/>
                          <a:latin typeface="Verdana" panose="020B0604030504040204" pitchFamily="34" charset="0"/>
                          <a:ea typeface="Verdana" panose="020B0604030504040204" pitchFamily="34" charset="0"/>
                        </a:rPr>
                        <a:t>acceptance</a:t>
                      </a:r>
                      <a:endParaRPr lang="it-IT"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41106295"/>
                  </a:ext>
                </a:extLst>
              </a:tr>
              <a:tr h="0">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4137905"/>
                  </a:ext>
                </a:extLst>
              </a:tr>
              <a:tr h="0">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982361"/>
                  </a:ext>
                </a:extLst>
              </a:tr>
              <a:tr h="0">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6651305"/>
                  </a:ext>
                </a:extLst>
              </a:tr>
              <a:tr h="0">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057636"/>
                  </a:ext>
                </a:extLst>
              </a:tr>
              <a:tr h="0">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244608"/>
                  </a:ext>
                </a:extLst>
              </a:tr>
              <a:tr h="0">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2572503"/>
                  </a:ext>
                </a:extLst>
              </a:tr>
              <a:tr h="0">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0597409"/>
                  </a:ext>
                </a:extLst>
              </a:tr>
              <a:tr h="0">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54985"/>
                  </a:ext>
                </a:extLst>
              </a:tr>
              <a:tr h="0">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a:effectLst/>
                        </a:rPr>
                        <a:t> </a:t>
                      </a:r>
                      <a:endParaRPr lang="it-IT" sz="90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400"/>
                        </a:spcAft>
                      </a:pPr>
                      <a:r>
                        <a:rPr lang="it-IT" sz="2200" dirty="0">
                          <a:effectLst/>
                        </a:rPr>
                        <a:t> </a:t>
                      </a:r>
                      <a:endParaRPr lang="it-IT" sz="9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6844356"/>
                  </a:ext>
                </a:extLst>
              </a:tr>
            </a:tbl>
          </a:graphicData>
        </a:graphic>
      </p:graphicFrame>
      <p:sp>
        <p:nvSpPr>
          <p:cNvPr id="4" name="CasellaDiTesto 3">
            <a:extLst>
              <a:ext uri="{FF2B5EF4-FFF2-40B4-BE49-F238E27FC236}">
                <a16:creationId xmlns:a16="http://schemas.microsoft.com/office/drawing/2014/main" id="{2BEE75C4-A70F-47AB-B931-C9BCC3C17969}"/>
              </a:ext>
            </a:extLst>
          </p:cNvPr>
          <p:cNvSpPr txBox="1"/>
          <p:nvPr/>
        </p:nvSpPr>
        <p:spPr>
          <a:xfrm>
            <a:off x="694606" y="931577"/>
            <a:ext cx="4876198" cy="276999"/>
          </a:xfrm>
          <a:prstGeom prst="rect">
            <a:avLst/>
          </a:prstGeom>
          <a:noFill/>
        </p:spPr>
        <p:txBody>
          <a:bodyPr wrap="square" rtlCol="0">
            <a:spAutoFit/>
          </a:bodyPr>
          <a:lstStyle/>
          <a:p>
            <a:r>
              <a:rPr lang="en-GB" sz="1200" kern="0" cap="small" dirty="0">
                <a:effectLst>
                  <a:glow>
                    <a:srgbClr val="000000"/>
                  </a:glow>
                  <a:outerShdw sx="0" sy="0">
                    <a:srgbClr val="000000"/>
                  </a:outerShdw>
                  <a:reflection stA="0" endPos="0" fadeDir="0" sx="0" sy="0"/>
                </a:effectLst>
                <a:latin typeface="Verdana" panose="020B0604030504040204" pitchFamily="34" charset="0"/>
                <a:ea typeface="Times New Roman" panose="02020603050405020304" pitchFamily="18" charset="0"/>
                <a:cs typeface="Times New Roman" panose="02020603050405020304" pitchFamily="18" charset="0"/>
              </a:rPr>
              <a:t>8.3 maintenance schedule</a:t>
            </a:r>
            <a:endParaRPr lang="it-IT" dirty="0"/>
          </a:p>
        </p:txBody>
      </p:sp>
      <p:sp>
        <p:nvSpPr>
          <p:cNvPr id="5" name="CasellaDiTesto 4">
            <a:extLst>
              <a:ext uri="{FF2B5EF4-FFF2-40B4-BE49-F238E27FC236}">
                <a16:creationId xmlns:a16="http://schemas.microsoft.com/office/drawing/2014/main" id="{85ACBC08-4C8F-4B94-AC3A-F4ECCD878D5A}"/>
              </a:ext>
            </a:extLst>
          </p:cNvPr>
          <p:cNvSpPr txBox="1"/>
          <p:nvPr/>
        </p:nvSpPr>
        <p:spPr>
          <a:xfrm>
            <a:off x="550590" y="1233952"/>
            <a:ext cx="7200800" cy="492443"/>
          </a:xfrm>
          <a:prstGeom prst="rect">
            <a:avLst/>
          </a:prstGeom>
          <a:noFill/>
        </p:spPr>
        <p:txBody>
          <a:bodyPr wrap="square" rtlCol="0">
            <a:spAutoFit/>
          </a:bodyPr>
          <a:lstStyle/>
          <a:p>
            <a:r>
              <a:rPr lang="en-US" sz="800" dirty="0">
                <a:effectLst/>
                <a:latin typeface="Verdana" panose="020B0604030504040204" pitchFamily="34" charset="0"/>
                <a:ea typeface="Calibri" panose="020F0502020204030204" pitchFamily="34" charset="0"/>
                <a:cs typeface="Arial" panose="020B0604020202020204" pitchFamily="34" charset="0"/>
              </a:rPr>
              <a:t>Maintenance carried out in accordance with Tables 1 and 2</a:t>
            </a:r>
            <a:endParaRPr lang="it-IT" sz="8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6" name="CasellaDiTesto 5">
            <a:extLst>
              <a:ext uri="{FF2B5EF4-FFF2-40B4-BE49-F238E27FC236}">
                <a16:creationId xmlns:a16="http://schemas.microsoft.com/office/drawing/2014/main" id="{A9B70639-3418-4670-814A-D874E05A43A0}"/>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23</a:t>
            </a:fld>
            <a:endParaRPr lang="it-IT" sz="1200" dirty="0"/>
          </a:p>
        </p:txBody>
      </p:sp>
    </p:spTree>
    <p:extLst>
      <p:ext uri="{BB962C8B-B14F-4D97-AF65-F5344CB8AC3E}">
        <p14:creationId xmlns:p14="http://schemas.microsoft.com/office/powerpoint/2010/main" val="200084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6F29301-C226-4BC6-AB83-23A8B8406AD8}"/>
              </a:ext>
            </a:extLst>
          </p:cNvPr>
          <p:cNvSpPr txBox="1"/>
          <p:nvPr/>
        </p:nvSpPr>
        <p:spPr>
          <a:xfrm>
            <a:off x="478582" y="606735"/>
            <a:ext cx="5544616" cy="369332"/>
          </a:xfrm>
          <a:prstGeom prst="rect">
            <a:avLst/>
          </a:prstGeom>
          <a:noFill/>
        </p:spPr>
        <p:txBody>
          <a:bodyPr wrap="square" rtlCol="0">
            <a:spAutoFit/>
          </a:bodyPr>
          <a:lstStyle/>
          <a:p>
            <a:r>
              <a:rPr lang="it-IT" b="1" dirty="0">
                <a:latin typeface="Verdana" panose="020B0604030504040204" pitchFamily="34" charset="0"/>
                <a:ea typeface="Verdana" panose="020B0604030504040204" pitchFamily="34" charset="0"/>
              </a:rPr>
              <a:t>9 NOTES</a:t>
            </a:r>
          </a:p>
        </p:txBody>
      </p:sp>
      <p:cxnSp>
        <p:nvCxnSpPr>
          <p:cNvPr id="8" name="Connettore diritto 7">
            <a:extLst>
              <a:ext uri="{FF2B5EF4-FFF2-40B4-BE49-F238E27FC236}">
                <a16:creationId xmlns:a16="http://schemas.microsoft.com/office/drawing/2014/main" id="{27DD3874-9336-4EB5-BA42-B9B4453E04B5}"/>
              </a:ext>
            </a:extLst>
          </p:cNvPr>
          <p:cNvCxnSpPr/>
          <p:nvPr/>
        </p:nvCxnSpPr>
        <p:spPr>
          <a:xfrm>
            <a:off x="550590" y="1268760"/>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9" name="Connettore diritto 8">
            <a:extLst>
              <a:ext uri="{FF2B5EF4-FFF2-40B4-BE49-F238E27FC236}">
                <a16:creationId xmlns:a16="http://schemas.microsoft.com/office/drawing/2014/main" id="{11C88E5B-C762-4A6B-B151-D3350CC720CB}"/>
              </a:ext>
            </a:extLst>
          </p:cNvPr>
          <p:cNvCxnSpPr/>
          <p:nvPr/>
        </p:nvCxnSpPr>
        <p:spPr>
          <a:xfrm>
            <a:off x="550590" y="1628800"/>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0" name="Connettore diritto 9">
            <a:extLst>
              <a:ext uri="{FF2B5EF4-FFF2-40B4-BE49-F238E27FC236}">
                <a16:creationId xmlns:a16="http://schemas.microsoft.com/office/drawing/2014/main" id="{9E914B82-4BC9-44FE-B146-29DE8DF44BD9}"/>
              </a:ext>
            </a:extLst>
          </p:cNvPr>
          <p:cNvCxnSpPr/>
          <p:nvPr/>
        </p:nvCxnSpPr>
        <p:spPr>
          <a:xfrm>
            <a:off x="550590" y="1988840"/>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1" name="Connettore diritto 10">
            <a:extLst>
              <a:ext uri="{FF2B5EF4-FFF2-40B4-BE49-F238E27FC236}">
                <a16:creationId xmlns:a16="http://schemas.microsoft.com/office/drawing/2014/main" id="{B63731B5-A9AD-42F8-88F4-3CAF4224C9E5}"/>
              </a:ext>
            </a:extLst>
          </p:cNvPr>
          <p:cNvCxnSpPr/>
          <p:nvPr/>
        </p:nvCxnSpPr>
        <p:spPr>
          <a:xfrm>
            <a:off x="550590" y="2348880"/>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2" name="Connettore diritto 11">
            <a:extLst>
              <a:ext uri="{FF2B5EF4-FFF2-40B4-BE49-F238E27FC236}">
                <a16:creationId xmlns:a16="http://schemas.microsoft.com/office/drawing/2014/main" id="{9FFB110B-C03D-4F7D-9884-8AF930DD57C8}"/>
              </a:ext>
            </a:extLst>
          </p:cNvPr>
          <p:cNvCxnSpPr/>
          <p:nvPr/>
        </p:nvCxnSpPr>
        <p:spPr>
          <a:xfrm>
            <a:off x="550590" y="2708920"/>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ttore diritto 12">
            <a:extLst>
              <a:ext uri="{FF2B5EF4-FFF2-40B4-BE49-F238E27FC236}">
                <a16:creationId xmlns:a16="http://schemas.microsoft.com/office/drawing/2014/main" id="{DB20DCCE-1E4D-442C-B208-2A59AFC46DE3}"/>
              </a:ext>
            </a:extLst>
          </p:cNvPr>
          <p:cNvCxnSpPr/>
          <p:nvPr/>
        </p:nvCxnSpPr>
        <p:spPr>
          <a:xfrm>
            <a:off x="550590" y="3140968"/>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ttore diritto 13">
            <a:extLst>
              <a:ext uri="{FF2B5EF4-FFF2-40B4-BE49-F238E27FC236}">
                <a16:creationId xmlns:a16="http://schemas.microsoft.com/office/drawing/2014/main" id="{DE4B5776-21C1-4222-8B7D-DED5AED2F522}"/>
              </a:ext>
            </a:extLst>
          </p:cNvPr>
          <p:cNvCxnSpPr/>
          <p:nvPr/>
        </p:nvCxnSpPr>
        <p:spPr>
          <a:xfrm>
            <a:off x="550590" y="3573016"/>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5" name="Connettore diritto 14">
            <a:extLst>
              <a:ext uri="{FF2B5EF4-FFF2-40B4-BE49-F238E27FC236}">
                <a16:creationId xmlns:a16="http://schemas.microsoft.com/office/drawing/2014/main" id="{C018443E-A1B0-48D3-B704-4EBB5EB34EC0}"/>
              </a:ext>
            </a:extLst>
          </p:cNvPr>
          <p:cNvCxnSpPr/>
          <p:nvPr/>
        </p:nvCxnSpPr>
        <p:spPr>
          <a:xfrm>
            <a:off x="550590" y="4005064"/>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6" name="Connettore diritto 15">
            <a:extLst>
              <a:ext uri="{FF2B5EF4-FFF2-40B4-BE49-F238E27FC236}">
                <a16:creationId xmlns:a16="http://schemas.microsoft.com/office/drawing/2014/main" id="{47B43F56-FAE8-4B99-A858-E69AE9EA3AA3}"/>
              </a:ext>
            </a:extLst>
          </p:cNvPr>
          <p:cNvCxnSpPr/>
          <p:nvPr/>
        </p:nvCxnSpPr>
        <p:spPr>
          <a:xfrm>
            <a:off x="550590" y="4437112"/>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7" name="Connettore diritto 16">
            <a:extLst>
              <a:ext uri="{FF2B5EF4-FFF2-40B4-BE49-F238E27FC236}">
                <a16:creationId xmlns:a16="http://schemas.microsoft.com/office/drawing/2014/main" id="{98640F1D-526A-4A30-921D-D58CD751329D}"/>
              </a:ext>
            </a:extLst>
          </p:cNvPr>
          <p:cNvCxnSpPr/>
          <p:nvPr/>
        </p:nvCxnSpPr>
        <p:spPr>
          <a:xfrm>
            <a:off x="550590" y="4869160"/>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8" name="Connettore diritto 17">
            <a:extLst>
              <a:ext uri="{FF2B5EF4-FFF2-40B4-BE49-F238E27FC236}">
                <a16:creationId xmlns:a16="http://schemas.microsoft.com/office/drawing/2014/main" id="{8B9B3863-19AF-422D-B838-9B584DAB576B}"/>
              </a:ext>
            </a:extLst>
          </p:cNvPr>
          <p:cNvCxnSpPr/>
          <p:nvPr/>
        </p:nvCxnSpPr>
        <p:spPr>
          <a:xfrm>
            <a:off x="550590" y="5301208"/>
            <a:ext cx="6408712" cy="0"/>
          </a:xfrm>
          <a:prstGeom prst="line">
            <a:avLst/>
          </a:prstGeom>
        </p:spPr>
        <p:style>
          <a:lnRef idx="1">
            <a:schemeClr val="dk1"/>
          </a:lnRef>
          <a:fillRef idx="0">
            <a:schemeClr val="dk1"/>
          </a:fillRef>
          <a:effectRef idx="0">
            <a:schemeClr val="dk1"/>
          </a:effectRef>
          <a:fontRef idx="minor">
            <a:schemeClr val="tx1"/>
          </a:fontRef>
        </p:style>
      </p:cxnSp>
      <p:cxnSp>
        <p:nvCxnSpPr>
          <p:cNvPr id="19" name="Connettore diritto 18">
            <a:extLst>
              <a:ext uri="{FF2B5EF4-FFF2-40B4-BE49-F238E27FC236}">
                <a16:creationId xmlns:a16="http://schemas.microsoft.com/office/drawing/2014/main" id="{4DB2D8DB-F136-4809-9AED-33E2C2E57A07}"/>
              </a:ext>
            </a:extLst>
          </p:cNvPr>
          <p:cNvCxnSpPr/>
          <p:nvPr/>
        </p:nvCxnSpPr>
        <p:spPr>
          <a:xfrm>
            <a:off x="550590" y="5733256"/>
            <a:ext cx="6408712" cy="0"/>
          </a:xfrm>
          <a:prstGeom prst="line">
            <a:avLst/>
          </a:prstGeom>
        </p:spPr>
        <p:style>
          <a:lnRef idx="1">
            <a:schemeClr val="dk1"/>
          </a:lnRef>
          <a:fillRef idx="0">
            <a:schemeClr val="dk1"/>
          </a:fillRef>
          <a:effectRef idx="0">
            <a:schemeClr val="dk1"/>
          </a:effectRef>
          <a:fontRef idx="minor">
            <a:schemeClr val="tx1"/>
          </a:fontRef>
        </p:style>
      </p:cxnSp>
      <p:sp>
        <p:nvSpPr>
          <p:cNvPr id="20" name="CasellaDiTesto 19">
            <a:extLst>
              <a:ext uri="{FF2B5EF4-FFF2-40B4-BE49-F238E27FC236}">
                <a16:creationId xmlns:a16="http://schemas.microsoft.com/office/drawing/2014/main" id="{3B24E1E6-EE56-4FF2-9C2C-465C13D36550}"/>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24</a:t>
            </a:fld>
            <a:endParaRPr lang="it-IT" sz="1200" dirty="0"/>
          </a:p>
        </p:txBody>
      </p:sp>
    </p:spTree>
    <p:extLst>
      <p:ext uri="{BB962C8B-B14F-4D97-AF65-F5344CB8AC3E}">
        <p14:creationId xmlns:p14="http://schemas.microsoft.com/office/powerpoint/2010/main" val="3235875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2"/>
          <p:cNvSpPr txBox="1">
            <a:spLocks/>
          </p:cNvSpPr>
          <p:nvPr/>
        </p:nvSpPr>
        <p:spPr>
          <a:xfrm>
            <a:off x="262558" y="3140968"/>
            <a:ext cx="2952328" cy="2088232"/>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pPr>
            <a:r>
              <a:rPr lang="it-IT" sz="1400" b="1" i="0" kern="1200" dirty="0">
                <a:solidFill>
                  <a:schemeClr val="tx1">
                    <a:tint val="75000"/>
                  </a:schemeClr>
                </a:solidFill>
                <a:effectLst/>
                <a:latin typeface="+mn-lt"/>
                <a:ea typeface="+mn-ea"/>
                <a:cs typeface="+mn-cs"/>
              </a:rPr>
              <a:t>Brevetti </a:t>
            </a:r>
            <a:r>
              <a:rPr lang="it-IT" sz="1400" b="1" i="0" kern="1200" dirty="0" err="1">
                <a:solidFill>
                  <a:schemeClr val="tx1">
                    <a:tint val="75000"/>
                  </a:schemeClr>
                </a:solidFill>
                <a:effectLst/>
                <a:latin typeface="+mn-lt"/>
                <a:ea typeface="+mn-ea"/>
                <a:cs typeface="+mn-cs"/>
              </a:rPr>
              <a:t>Stendalto</a:t>
            </a:r>
            <a:r>
              <a:rPr lang="it-IT" sz="1400" b="1" i="0" kern="1200" dirty="0">
                <a:solidFill>
                  <a:schemeClr val="tx1">
                    <a:tint val="75000"/>
                  </a:schemeClr>
                </a:solidFill>
                <a:effectLst/>
                <a:latin typeface="+mn-lt"/>
                <a:ea typeface="+mn-ea"/>
                <a:cs typeface="+mn-cs"/>
              </a:rPr>
              <a:t> S.p.A.</a:t>
            </a:r>
            <a:br>
              <a:rPr lang="it-IT" sz="1400" dirty="0"/>
            </a:br>
            <a:r>
              <a:rPr lang="it-IT" sz="1400" b="0" i="0" kern="1200" dirty="0">
                <a:solidFill>
                  <a:schemeClr val="tx1">
                    <a:tint val="75000"/>
                  </a:schemeClr>
                </a:solidFill>
                <a:effectLst/>
                <a:latin typeface="+mn-lt"/>
                <a:ea typeface="+mn-ea"/>
                <a:cs typeface="+mn-cs"/>
              </a:rPr>
              <a:t>Viale G.B. Stucchi, 66/8</a:t>
            </a:r>
            <a:br>
              <a:rPr lang="it-IT" sz="1400" b="0" i="0" kern="1200" dirty="0">
                <a:solidFill>
                  <a:schemeClr val="tx1">
                    <a:tint val="75000"/>
                  </a:schemeClr>
                </a:solidFill>
                <a:effectLst/>
                <a:latin typeface="+mn-lt"/>
                <a:ea typeface="+mn-ea"/>
                <a:cs typeface="+mn-cs"/>
              </a:rPr>
            </a:br>
            <a:r>
              <a:rPr lang="it-IT" sz="1400" b="0" i="0" kern="1200" dirty="0">
                <a:solidFill>
                  <a:schemeClr val="tx1">
                    <a:tint val="75000"/>
                  </a:schemeClr>
                </a:solidFill>
                <a:effectLst/>
                <a:latin typeface="+mn-lt"/>
                <a:ea typeface="+mn-ea"/>
                <a:cs typeface="+mn-cs"/>
              </a:rPr>
              <a:t>20900 Monza (MB) – </a:t>
            </a:r>
            <a:r>
              <a:rPr lang="it-IT" sz="1400" b="0" i="0" kern="1200" dirty="0" err="1">
                <a:solidFill>
                  <a:schemeClr val="tx1">
                    <a:tint val="75000"/>
                  </a:schemeClr>
                </a:solidFill>
                <a:effectLst/>
                <a:latin typeface="+mn-lt"/>
                <a:ea typeface="+mn-ea"/>
                <a:cs typeface="+mn-cs"/>
              </a:rPr>
              <a:t>Italy</a:t>
            </a:r>
            <a:endParaRPr lang="it-IT" sz="1400" b="0" i="0" kern="1200" dirty="0">
              <a:solidFill>
                <a:schemeClr val="tx1">
                  <a:tint val="75000"/>
                </a:schemeClr>
              </a:solidFill>
              <a:effectLst/>
              <a:latin typeface="+mn-lt"/>
              <a:ea typeface="+mn-ea"/>
              <a:cs typeface="+mn-cs"/>
            </a:endParaRPr>
          </a:p>
          <a:p>
            <a:pPr algn="l" fontAlgn="auto">
              <a:spcAft>
                <a:spcPts val="0"/>
              </a:spcAft>
              <a:tabLst>
                <a:tab pos="444500" algn="l"/>
              </a:tabLst>
            </a:pPr>
            <a:br>
              <a:rPr lang="it-IT" sz="1400" dirty="0"/>
            </a:br>
            <a:r>
              <a:rPr lang="it-IT" sz="1400" b="0" i="0" kern="1200" dirty="0">
                <a:solidFill>
                  <a:schemeClr val="tx1">
                    <a:tint val="75000"/>
                  </a:schemeClr>
                </a:solidFill>
                <a:effectLst/>
                <a:latin typeface="+mn-lt"/>
                <a:ea typeface="+mn-ea"/>
                <a:cs typeface="+mn-cs"/>
              </a:rPr>
              <a:t>Tel. 	+39 039 204901</a:t>
            </a:r>
            <a:br>
              <a:rPr lang="it-IT" sz="1400" b="0" i="0" kern="1200" dirty="0">
                <a:solidFill>
                  <a:schemeClr val="tx1">
                    <a:tint val="75000"/>
                  </a:schemeClr>
                </a:solidFill>
                <a:effectLst/>
                <a:latin typeface="+mn-lt"/>
                <a:ea typeface="+mn-ea"/>
                <a:cs typeface="+mn-cs"/>
              </a:rPr>
            </a:br>
            <a:r>
              <a:rPr lang="it-IT" sz="1400" b="0" i="0" kern="1200" dirty="0">
                <a:solidFill>
                  <a:schemeClr val="tx1">
                    <a:tint val="75000"/>
                  </a:schemeClr>
                </a:solidFill>
                <a:effectLst/>
                <a:latin typeface="+mn-lt"/>
                <a:ea typeface="+mn-ea"/>
                <a:cs typeface="+mn-cs"/>
              </a:rPr>
              <a:t>Fax: 	+39 039 834250</a:t>
            </a:r>
          </a:p>
          <a:p>
            <a:pPr algn="l" fontAlgn="auto">
              <a:spcAft>
                <a:spcPts val="0"/>
              </a:spcAft>
            </a:pPr>
            <a:br>
              <a:rPr lang="it-IT" sz="1400" dirty="0"/>
            </a:br>
            <a:r>
              <a:rPr lang="it-IT" sz="1400" b="0" i="0" u="none" strike="noStrike" kern="1200" dirty="0">
                <a:solidFill>
                  <a:schemeClr val="tx1">
                    <a:tint val="75000"/>
                  </a:schemeClr>
                </a:solidFill>
                <a:effectLst/>
                <a:latin typeface="+mn-lt"/>
                <a:ea typeface="+mn-ea"/>
                <a:cs typeface="+mn-cs"/>
                <a:hlinkClick r:id="rId2"/>
              </a:rPr>
              <a:t>info@brevettistendalto.it</a:t>
            </a:r>
            <a:br>
              <a:rPr lang="it-IT" sz="1400" dirty="0"/>
            </a:br>
            <a:r>
              <a:rPr lang="it-IT" sz="1400" b="0" i="0" u="none" strike="noStrike" kern="1200" dirty="0">
                <a:solidFill>
                  <a:schemeClr val="tx1">
                    <a:tint val="75000"/>
                  </a:schemeClr>
                </a:solidFill>
                <a:effectLst/>
                <a:latin typeface="+mn-lt"/>
                <a:ea typeface="+mn-ea"/>
                <a:cs typeface="+mn-cs"/>
                <a:hlinkClick r:id="rId3"/>
              </a:rPr>
              <a:t>www.brevettistendalto.com</a:t>
            </a:r>
            <a:endParaRPr lang="it-IT" sz="1400" dirty="0"/>
          </a:p>
        </p:txBody>
      </p:sp>
      <p:sp>
        <p:nvSpPr>
          <p:cNvPr id="3" name="Sottotitolo 2"/>
          <p:cNvSpPr txBox="1">
            <a:spLocks/>
          </p:cNvSpPr>
          <p:nvPr/>
        </p:nvSpPr>
        <p:spPr>
          <a:xfrm>
            <a:off x="262558" y="2001044"/>
            <a:ext cx="2610222" cy="576064"/>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pPr>
            <a:r>
              <a:rPr lang="it-IT" sz="1400" b="1" i="0" kern="1200" dirty="0">
                <a:solidFill>
                  <a:schemeClr val="tx1">
                    <a:tint val="75000"/>
                  </a:schemeClr>
                </a:solidFill>
                <a:effectLst/>
                <a:latin typeface="+mn-lt"/>
                <a:ea typeface="+mn-ea"/>
                <a:cs typeface="+mn-cs"/>
              </a:rPr>
              <a:t>Your </a:t>
            </a:r>
            <a:r>
              <a:rPr lang="it-IT" sz="1400" b="1" i="0" kern="1200" dirty="0" err="1">
                <a:solidFill>
                  <a:schemeClr val="tx1">
                    <a:tint val="75000"/>
                  </a:schemeClr>
                </a:solidFill>
                <a:effectLst/>
                <a:latin typeface="+mn-lt"/>
                <a:ea typeface="+mn-ea"/>
                <a:cs typeface="+mn-cs"/>
              </a:rPr>
              <a:t>contact</a:t>
            </a:r>
            <a:r>
              <a:rPr lang="it-IT" sz="1400" b="1" i="0" kern="1200" dirty="0">
                <a:solidFill>
                  <a:schemeClr val="tx1">
                    <a:tint val="75000"/>
                  </a:schemeClr>
                </a:solidFill>
                <a:effectLst/>
                <a:latin typeface="+mn-lt"/>
                <a:ea typeface="+mn-ea"/>
                <a:cs typeface="+mn-cs"/>
              </a:rPr>
              <a:t> </a:t>
            </a:r>
            <a:r>
              <a:rPr lang="it-IT" sz="1400" b="1" i="0" kern="1200" dirty="0" err="1">
                <a:solidFill>
                  <a:schemeClr val="tx1">
                    <a:tint val="75000"/>
                  </a:schemeClr>
                </a:solidFill>
                <a:effectLst/>
                <a:latin typeface="+mn-lt"/>
                <a:ea typeface="+mn-ea"/>
                <a:cs typeface="+mn-cs"/>
              </a:rPr>
              <a:t>person</a:t>
            </a:r>
            <a:r>
              <a:rPr lang="it-IT" sz="1400" b="1" i="0" kern="1200" dirty="0">
                <a:solidFill>
                  <a:schemeClr val="tx1">
                    <a:tint val="75000"/>
                  </a:schemeClr>
                </a:solidFill>
                <a:effectLst/>
                <a:latin typeface="+mn-lt"/>
                <a:ea typeface="+mn-ea"/>
                <a:cs typeface="+mn-cs"/>
              </a:rPr>
              <a:t>:</a:t>
            </a:r>
            <a:br>
              <a:rPr lang="it-IT" sz="1400" dirty="0"/>
            </a:br>
            <a:r>
              <a:rPr lang="it-IT" sz="1400" b="0" i="0" kern="1200" dirty="0">
                <a:solidFill>
                  <a:schemeClr val="tx1">
                    <a:tint val="75000"/>
                  </a:schemeClr>
                </a:solidFill>
                <a:effectLst/>
                <a:latin typeface="+mn-lt"/>
                <a:ea typeface="+mn-ea"/>
                <a:cs typeface="+mn-cs"/>
              </a:rPr>
              <a:t>NAME</a:t>
            </a:r>
            <a:endParaRPr lang="it-IT" sz="1400" dirty="0"/>
          </a:p>
        </p:txBody>
      </p:sp>
      <p:sp>
        <p:nvSpPr>
          <p:cNvPr id="4" name="CasellaDiTesto 2">
            <a:extLst>
              <a:ext uri="{FF2B5EF4-FFF2-40B4-BE49-F238E27FC236}">
                <a16:creationId xmlns:a16="http://schemas.microsoft.com/office/drawing/2014/main" id="{9A63FA91-1CCF-4200-A238-F7CDAB8D259F}"/>
              </a:ext>
            </a:extLst>
          </p:cNvPr>
          <p:cNvSpPr txBox="1">
            <a:spLocks noChangeArrowheads="1"/>
          </p:cNvSpPr>
          <p:nvPr/>
        </p:nvSpPr>
        <p:spPr bwMode="auto">
          <a:xfrm>
            <a:off x="3646933" y="964253"/>
            <a:ext cx="8543479" cy="5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150000"/>
              </a:lnSpc>
              <a:spcBef>
                <a:spcPts val="0"/>
              </a:spcBef>
              <a:spcAft>
                <a:spcPts val="0"/>
              </a:spcAft>
              <a:buNone/>
            </a:pPr>
            <a:r>
              <a:rPr lang="en-US" sz="2400" dirty="0">
                <a:effectLst/>
                <a:latin typeface="Trade Gothic Next Heavy" panose="020B0604020202020204" pitchFamily="34" charset="0"/>
                <a:ea typeface="Calibri" panose="020F0502020204030204" pitchFamily="34" charset="0"/>
                <a:cs typeface="Times New Roman" panose="02020603050405020304" pitchFamily="18" charset="0"/>
              </a:rPr>
              <a:t>THANKS FOR CHOOSING </a:t>
            </a:r>
            <a:r>
              <a:rPr lang="en-US" sz="2400" dirty="0">
                <a:solidFill>
                  <a:srgbClr val="FF0000"/>
                </a:solidFill>
                <a:effectLst>
                  <a:outerShdw blurRad="38100" dist="38100" dir="2700000" algn="tl">
                    <a:srgbClr val="000000">
                      <a:alpha val="43137"/>
                    </a:srgbClr>
                  </a:outerShdw>
                </a:effectLst>
                <a:latin typeface="Trade Gothic Next Heavy" panose="020B0604020202020204" pitchFamily="34" charset="0"/>
                <a:ea typeface="Calibri" panose="020F0502020204030204" pitchFamily="34" charset="0"/>
                <a:cs typeface="Times New Roman" panose="02020603050405020304" pitchFamily="18" charset="0"/>
              </a:rPr>
              <a:t>BREVETTI STENDALTO</a:t>
            </a:r>
            <a:endParaRPr lang="it-IT" sz="2400" dirty="0">
              <a:solidFill>
                <a:srgbClr val="FF0000"/>
              </a:solidFill>
              <a:effectLst>
                <a:outerShdw blurRad="38100" dist="38100" dir="2700000" algn="tl">
                  <a:srgbClr val="000000">
                    <a:alpha val="43137"/>
                  </a:srgbClr>
                </a:outerShdw>
              </a:effectLst>
              <a:latin typeface="Trade Gothic Next Heavy"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92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a:extLst>
              <a:ext uri="{FF2B5EF4-FFF2-40B4-BE49-F238E27FC236}">
                <a16:creationId xmlns:a16="http://schemas.microsoft.com/office/drawing/2014/main" id="{BE8DA920-C050-41C1-B829-865A7B37D1EE}"/>
              </a:ext>
            </a:extLst>
          </p:cNvPr>
          <p:cNvSpPr txBox="1"/>
          <p:nvPr/>
        </p:nvSpPr>
        <p:spPr>
          <a:xfrm>
            <a:off x="8039422" y="6453336"/>
            <a:ext cx="3528392" cy="461665"/>
          </a:xfrm>
          <a:prstGeom prst="rect">
            <a:avLst/>
          </a:prstGeom>
          <a:noFill/>
        </p:spPr>
        <p:txBody>
          <a:bodyPr wrap="square" rtlCol="0">
            <a:spAutoFit/>
          </a:bodyPr>
          <a:lstStyle/>
          <a:p>
            <a:pPr algn="r"/>
            <a:r>
              <a:rPr lang="en-US" sz="1200" dirty="0"/>
              <a:t>IOMMANUAL SMART CHANNEL – Rev. 01 (03-Feb-2021) </a:t>
            </a:r>
            <a:r>
              <a:rPr lang="it-IT" sz="1200" dirty="0"/>
              <a:t>– </a:t>
            </a:r>
            <a:fld id="{38A189E7-4A45-4A4B-8E8F-529AF395BDF0}" type="slidenum">
              <a:rPr lang="it-IT" sz="1200" smtClean="0"/>
              <a:pPr algn="r"/>
              <a:t>3</a:t>
            </a:fld>
            <a:endParaRPr lang="it-IT" sz="1200" dirty="0"/>
          </a:p>
        </p:txBody>
      </p:sp>
      <p:sp>
        <p:nvSpPr>
          <p:cNvPr id="37" name="Rectangle 53">
            <a:extLst>
              <a:ext uri="{FF2B5EF4-FFF2-40B4-BE49-F238E27FC236}">
                <a16:creationId xmlns:a16="http://schemas.microsoft.com/office/drawing/2014/main" id="{578EAEFF-A14B-4136-B22A-3CB816797661}"/>
              </a:ext>
            </a:extLst>
          </p:cNvPr>
          <p:cNvSpPr>
            <a:spLocks noChangeArrowheads="1"/>
          </p:cNvSpPr>
          <p:nvPr/>
        </p:nvSpPr>
        <p:spPr bwMode="auto">
          <a:xfrm>
            <a:off x="694605" y="1184357"/>
            <a:ext cx="1440159" cy="28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lnSpc>
                <a:spcPct val="114000"/>
              </a:lnSpc>
              <a:spcAft>
                <a:spcPts val="600"/>
              </a:spcAft>
            </a:pPr>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RECEPTION</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39" name="CasellaDiTesto 38">
            <a:extLst>
              <a:ext uri="{FF2B5EF4-FFF2-40B4-BE49-F238E27FC236}">
                <a16:creationId xmlns:a16="http://schemas.microsoft.com/office/drawing/2014/main" id="{D9346A21-FC27-4F0E-8F1D-DA7E7613B1B6}"/>
              </a:ext>
            </a:extLst>
          </p:cNvPr>
          <p:cNvSpPr txBox="1"/>
          <p:nvPr/>
        </p:nvSpPr>
        <p:spPr>
          <a:xfrm>
            <a:off x="1857006" y="1159959"/>
            <a:ext cx="8270648" cy="3418693"/>
          </a:xfrm>
          <a:prstGeom prst="rect">
            <a:avLst/>
          </a:prstGeom>
          <a:noFill/>
        </p:spPr>
        <p:txBody>
          <a:bodyPr wrap="square" rtlCol="0">
            <a:spAutoFit/>
          </a:bodyPr>
          <a:lstStyle>
            <a:defPPr>
              <a:defRPr lang="it-IT"/>
            </a:defPPr>
            <a:lvl1pPr>
              <a:lnSpc>
                <a:spcPct val="115000"/>
              </a:lnSpc>
              <a:spcAft>
                <a:spcPts val="0"/>
              </a:spcAft>
              <a:defRPr sz="1400">
                <a:effectLst/>
                <a:latin typeface="+mj-lt"/>
                <a:ea typeface="Calibri" panose="020F0502020204030204" pitchFamily="34" charset="0"/>
                <a:cs typeface="Times New Roman" panose="02020603050405020304" pitchFamily="18" charset="0"/>
              </a:defRPr>
            </a:lvl1pPr>
          </a:lstStyle>
          <a:p>
            <a:pPr>
              <a:spcAft>
                <a:spcPts val="600"/>
              </a:spcAft>
            </a:pPr>
            <a:r>
              <a:rPr lang="en-US" dirty="0"/>
              <a:t>When packages are opened, inspect them and make sure packages and their contents have not been damaged during transportation or handling.</a:t>
            </a:r>
            <a:endParaRPr lang="it-IT" dirty="0"/>
          </a:p>
          <a:p>
            <a:pPr>
              <a:spcAft>
                <a:spcPts val="600"/>
              </a:spcAft>
            </a:pPr>
            <a:r>
              <a:rPr lang="en-US" dirty="0"/>
              <a:t>Before taking goods out of a package, make sure it is solidly attached to the forklift truck (or different handling equipment) and cannot slide or flip over. If present, remove blocks inside boxes before taking goods out.</a:t>
            </a:r>
          </a:p>
          <a:p>
            <a:pPr>
              <a:spcAft>
                <a:spcPts val="600"/>
              </a:spcAft>
            </a:pPr>
            <a:endParaRPr lang="en-US" dirty="0"/>
          </a:p>
          <a:p>
            <a:pPr>
              <a:spcAft>
                <a:spcPts val="600"/>
              </a:spcAft>
            </a:pPr>
            <a:endParaRPr lang="en-US" dirty="0"/>
          </a:p>
          <a:p>
            <a:pPr>
              <a:spcAft>
                <a:spcPts val="600"/>
              </a:spcAft>
            </a:pPr>
            <a:r>
              <a:rPr lang="en-US" dirty="0"/>
              <a:t>Do not walk on packages.</a:t>
            </a:r>
            <a:endParaRPr lang="it-IT" dirty="0"/>
          </a:p>
          <a:p>
            <a:pPr>
              <a:spcAft>
                <a:spcPts val="600"/>
              </a:spcAft>
            </a:pPr>
            <a:r>
              <a:rPr lang="en-US" dirty="0"/>
              <a:t>Do not stack anything on packages.</a:t>
            </a:r>
            <a:endParaRPr lang="it-IT" dirty="0"/>
          </a:p>
          <a:p>
            <a:pPr>
              <a:spcAft>
                <a:spcPts val="600"/>
              </a:spcAft>
            </a:pPr>
            <a:r>
              <a:rPr lang="en-US" dirty="0"/>
              <a:t>Store packages in cool, dry and clean areas.</a:t>
            </a:r>
            <a:endParaRPr lang="it-IT" dirty="0"/>
          </a:p>
          <a:p>
            <a:pPr>
              <a:spcAft>
                <a:spcPts val="600"/>
              </a:spcAft>
            </a:pPr>
            <a:r>
              <a:rPr lang="en-US" dirty="0"/>
              <a:t>Do not store materials inside open packages.</a:t>
            </a:r>
            <a:endParaRPr lang="it-IT" dirty="0"/>
          </a:p>
          <a:p>
            <a:pPr>
              <a:spcAft>
                <a:spcPts val="600"/>
              </a:spcAft>
            </a:pPr>
            <a:r>
              <a:rPr lang="en-US" dirty="0"/>
              <a:t>Keep packages away from passageways.</a:t>
            </a:r>
            <a:endParaRPr lang="it-IT" dirty="0"/>
          </a:p>
        </p:txBody>
      </p:sp>
      <p:sp>
        <p:nvSpPr>
          <p:cNvPr id="43" name="Rectangle 53">
            <a:extLst>
              <a:ext uri="{FF2B5EF4-FFF2-40B4-BE49-F238E27FC236}">
                <a16:creationId xmlns:a16="http://schemas.microsoft.com/office/drawing/2014/main" id="{D44E3A92-DA0F-4ADB-A851-ED1655BF41F9}"/>
              </a:ext>
            </a:extLst>
          </p:cNvPr>
          <p:cNvSpPr>
            <a:spLocks noChangeArrowheads="1"/>
          </p:cNvSpPr>
          <p:nvPr/>
        </p:nvSpPr>
        <p:spPr bwMode="auto">
          <a:xfrm>
            <a:off x="694605" y="2935977"/>
            <a:ext cx="1440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STORAGE</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4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asellaDiTesto 40">
            <a:extLst>
              <a:ext uri="{FF2B5EF4-FFF2-40B4-BE49-F238E27FC236}">
                <a16:creationId xmlns:a16="http://schemas.microsoft.com/office/drawing/2014/main" id="{AD58B0BB-EFA1-4061-A3DA-62672984E4C9}"/>
              </a:ext>
            </a:extLst>
          </p:cNvPr>
          <p:cNvSpPr txBox="1"/>
          <p:nvPr/>
        </p:nvSpPr>
        <p:spPr>
          <a:xfrm>
            <a:off x="334566" y="685160"/>
            <a:ext cx="7514768" cy="369332"/>
          </a:xfrm>
          <a:prstGeom prst="rect">
            <a:avLst/>
          </a:prstGeom>
          <a:noFill/>
        </p:spPr>
        <p:txBody>
          <a:bodyPr wrap="square" rtlCol="0">
            <a:spAutoFit/>
          </a:bodyPr>
          <a:lstStyle>
            <a:defPPr>
              <a:defRPr lang="it-IT"/>
            </a:defPPr>
            <a:lvl1pPr marL="342900" marR="180340" indent="-342900">
              <a:buFont typeface="+mj-lt"/>
              <a:buAutoNum type="arabicPeriod" startAt="2"/>
              <a:tabLst>
                <a:tab pos="791845" algn="l"/>
                <a:tab pos="2880995" algn="l"/>
              </a:tabLst>
              <a:defRPr b="1" cap="small">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defRPr>
            </a:lvl1pPr>
          </a:lstStyle>
          <a:p>
            <a:pPr>
              <a:buFont typeface="+mj-lt"/>
              <a:buAutoNum type="arabicPeriod" startAt="3"/>
            </a:pPr>
            <a:r>
              <a:rPr lang="en-GB" dirty="0"/>
              <a:t>GUIDE CHANNEL INSTALLATION</a:t>
            </a:r>
            <a:endParaRPr lang="it-IT" dirty="0"/>
          </a:p>
        </p:txBody>
      </p:sp>
      <p:sp>
        <p:nvSpPr>
          <p:cNvPr id="2" name="CasellaDiTesto 1">
            <a:extLst>
              <a:ext uri="{FF2B5EF4-FFF2-40B4-BE49-F238E27FC236}">
                <a16:creationId xmlns:a16="http://schemas.microsoft.com/office/drawing/2014/main" id="{2D77906A-BF58-4F7F-9AF2-5AC805EB3645}"/>
              </a:ext>
            </a:extLst>
          </p:cNvPr>
          <p:cNvSpPr txBox="1"/>
          <p:nvPr/>
        </p:nvSpPr>
        <p:spPr>
          <a:xfrm>
            <a:off x="1632155" y="1271526"/>
            <a:ext cx="6839315" cy="573298"/>
          </a:xfrm>
          <a:prstGeom prst="rect">
            <a:avLst/>
          </a:prstGeom>
          <a:noFill/>
        </p:spPr>
        <p:txBody>
          <a:bodyPr wrap="square" rtlCol="0">
            <a:spAutoFit/>
          </a:bodyPr>
          <a:lstStyle>
            <a:defPPr>
              <a:defRPr lang="it-IT"/>
            </a:defPPr>
            <a:lvl1pPr>
              <a:lnSpc>
                <a:spcPct val="115000"/>
              </a:lnSpc>
              <a:spcAft>
                <a:spcPts val="600"/>
              </a:spcAft>
              <a:defRPr sz="1400">
                <a:effectLst/>
                <a:latin typeface="+mj-lt"/>
                <a:ea typeface="Calibri" panose="020F0502020204030204" pitchFamily="34" charset="0"/>
                <a:cs typeface="Times New Roman" panose="02020603050405020304" pitchFamily="18" charset="0"/>
              </a:defRPr>
            </a:lvl1pPr>
          </a:lstStyle>
          <a:p>
            <a:r>
              <a:rPr lang="en-US" dirty="0"/>
              <a:t>Prepare the surface where the guide channel will be installed. The surface must be clean, flat, and free from objects or obstructions along the whole travel distance.</a:t>
            </a:r>
          </a:p>
        </p:txBody>
      </p:sp>
      <p:sp>
        <p:nvSpPr>
          <p:cNvPr id="20" name="CasellaDiTesto 19">
            <a:extLst>
              <a:ext uri="{FF2B5EF4-FFF2-40B4-BE49-F238E27FC236}">
                <a16:creationId xmlns:a16="http://schemas.microsoft.com/office/drawing/2014/main" id="{ADC3780F-9194-45B2-90EE-A85046A4CF37}"/>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325 – Rev. 01 (03-Feb-2021) </a:t>
            </a:r>
            <a:r>
              <a:rPr lang="it-IT" sz="1200" dirty="0"/>
              <a:t>– </a:t>
            </a:r>
            <a:fld id="{38A189E7-4A45-4A4B-8E8F-529AF395BDF0}" type="slidenum">
              <a:rPr lang="it-IT" sz="1200" smtClean="0"/>
              <a:pPr algn="r"/>
              <a:t>4</a:t>
            </a:fld>
            <a:endParaRPr lang="it-IT" sz="1200" dirty="0"/>
          </a:p>
        </p:txBody>
      </p:sp>
      <p:sp>
        <p:nvSpPr>
          <p:cNvPr id="22" name="Rectangle 53">
            <a:extLst>
              <a:ext uri="{FF2B5EF4-FFF2-40B4-BE49-F238E27FC236}">
                <a16:creationId xmlns:a16="http://schemas.microsoft.com/office/drawing/2014/main" id="{70756E64-E457-4112-BD9B-F7E35255D1D4}"/>
              </a:ext>
            </a:extLst>
          </p:cNvPr>
          <p:cNvSpPr>
            <a:spLocks noChangeArrowheads="1"/>
          </p:cNvSpPr>
          <p:nvPr/>
        </p:nvSpPr>
        <p:spPr bwMode="auto">
          <a:xfrm>
            <a:off x="361262" y="1293652"/>
            <a:ext cx="1440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PREPARATION</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24" name="Rectangle 53">
            <a:extLst>
              <a:ext uri="{FF2B5EF4-FFF2-40B4-BE49-F238E27FC236}">
                <a16:creationId xmlns:a16="http://schemas.microsoft.com/office/drawing/2014/main" id="{94F82473-967C-47BE-B8C8-B80B888F7B88}"/>
              </a:ext>
            </a:extLst>
          </p:cNvPr>
          <p:cNvSpPr>
            <a:spLocks noChangeArrowheads="1"/>
          </p:cNvSpPr>
          <p:nvPr/>
        </p:nvSpPr>
        <p:spPr bwMode="auto">
          <a:xfrm>
            <a:off x="361262" y="2240200"/>
            <a:ext cx="1440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ASSEMBLY</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25" name="Rectangle 53">
            <a:extLst>
              <a:ext uri="{FF2B5EF4-FFF2-40B4-BE49-F238E27FC236}">
                <a16:creationId xmlns:a16="http://schemas.microsoft.com/office/drawing/2014/main" id="{F41866C4-6786-40AB-8B80-8B0AD0ECB8E3}"/>
              </a:ext>
            </a:extLst>
          </p:cNvPr>
          <p:cNvSpPr>
            <a:spLocks noChangeArrowheads="1"/>
          </p:cNvSpPr>
          <p:nvPr/>
        </p:nvSpPr>
        <p:spPr bwMode="auto">
          <a:xfrm>
            <a:off x="1628665" y="2240200"/>
            <a:ext cx="43820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latin typeface="Trade Gothic Next Heavy" panose="020B0903040303020004" pitchFamily="34" charset="0"/>
                <a:ea typeface="Times New Roman" panose="02020603050405020304" pitchFamily="18" charset="0"/>
                <a:cs typeface="Times New Roman" panose="02020603050405020304" pitchFamily="18" charset="0"/>
              </a:rPr>
              <a:t>Base profile and empty guide channel</a:t>
            </a:r>
            <a:endParaRPr kumimoji="0" lang="en-GB" altLang="it-IT" sz="1200" i="0" u="none" strike="noStrike" cap="none" normalizeH="0" baseline="0" dirty="0">
              <a:ln>
                <a:noFill/>
              </a:ln>
              <a:solidFill>
                <a:srgbClr val="0070C0"/>
              </a:solidFill>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26" name="CasellaDiTesto 25">
            <a:extLst>
              <a:ext uri="{FF2B5EF4-FFF2-40B4-BE49-F238E27FC236}">
                <a16:creationId xmlns:a16="http://schemas.microsoft.com/office/drawing/2014/main" id="{1373FCAD-185F-44C5-9DC8-AC9E1CE9A7AC}"/>
              </a:ext>
            </a:extLst>
          </p:cNvPr>
          <p:cNvSpPr txBox="1"/>
          <p:nvPr/>
        </p:nvSpPr>
        <p:spPr>
          <a:xfrm>
            <a:off x="1290039" y="2587453"/>
            <a:ext cx="4737613" cy="1547411"/>
          </a:xfrm>
          <a:prstGeom prst="rect">
            <a:avLst/>
          </a:prstGeom>
          <a:noFill/>
        </p:spPr>
        <p:txBody>
          <a:bodyPr wrap="square" rtlCol="0">
            <a:spAutoFit/>
          </a:bodyPr>
          <a:lstStyle>
            <a:defPPr>
              <a:defRPr lang="it-IT"/>
            </a:defPPr>
            <a:lvl1pPr>
              <a:lnSpc>
                <a:spcPct val="115000"/>
              </a:lnSpc>
              <a:spcAft>
                <a:spcPts val="600"/>
              </a:spcAft>
              <a:defRPr sz="1400">
                <a:effectLst/>
                <a:latin typeface="+mj-lt"/>
                <a:ea typeface="Calibri" panose="020F0502020204030204" pitchFamily="34" charset="0"/>
                <a:cs typeface="Times New Roman" panose="02020603050405020304" pitchFamily="18" charset="0"/>
              </a:defRPr>
            </a:lvl1pPr>
          </a:lstStyle>
          <a:p>
            <a:r>
              <a:rPr lang="en-US" dirty="0"/>
              <a:t>Start to assemble the guide channel from the support brackets</a:t>
            </a:r>
          </a:p>
          <a:p>
            <a:r>
              <a:rPr lang="it-IT" altLang="it-IT" dirty="0">
                <a:solidFill>
                  <a:srgbClr val="202124"/>
                </a:solidFill>
                <a:latin typeface="inherit"/>
              </a:rPr>
              <a:t>F</a:t>
            </a:r>
            <a:r>
              <a:rPr kumimoji="0" lang="it-IT" altLang="it-IT" sz="1400" b="0" i="0" u="none" strike="noStrike" cap="none" normalizeH="0" baseline="0" dirty="0">
                <a:ln>
                  <a:noFill/>
                </a:ln>
                <a:solidFill>
                  <a:srgbClr val="202124"/>
                </a:solidFill>
                <a:effectLst/>
                <a:latin typeface="inherit"/>
              </a:rPr>
              <a:t>ix the support </a:t>
            </a:r>
            <a:r>
              <a:rPr kumimoji="0" lang="it-IT" altLang="it-IT" sz="1400" b="0" i="0" u="none" strike="noStrike" cap="none" normalizeH="0" baseline="0" dirty="0" err="1">
                <a:ln>
                  <a:noFill/>
                </a:ln>
                <a:solidFill>
                  <a:srgbClr val="202124"/>
                </a:solidFill>
                <a:effectLst/>
                <a:latin typeface="inherit"/>
              </a:rPr>
              <a:t>brackets</a:t>
            </a:r>
            <a:r>
              <a:rPr kumimoji="0" lang="it-IT" altLang="it-IT" sz="1400" b="0" i="0" u="none" strike="noStrike" cap="none" normalizeH="0" baseline="0" dirty="0">
                <a:ln>
                  <a:noFill/>
                </a:ln>
                <a:solidFill>
                  <a:srgbClr val="202124"/>
                </a:solidFill>
                <a:effectLst/>
                <a:latin typeface="inherit"/>
              </a:rPr>
              <a:t> with the appropriate M10 </a:t>
            </a:r>
            <a:r>
              <a:rPr kumimoji="0" lang="it-IT" altLang="it-IT" sz="1400" b="0" i="0" u="none" strike="noStrike" cap="none" normalizeH="0" baseline="0" dirty="0" err="1">
                <a:ln>
                  <a:noFill/>
                </a:ln>
                <a:solidFill>
                  <a:srgbClr val="202124"/>
                </a:solidFill>
                <a:effectLst/>
                <a:latin typeface="inherit"/>
              </a:rPr>
              <a:t>screws</a:t>
            </a:r>
            <a:r>
              <a:rPr kumimoji="0" lang="it-IT" altLang="it-IT" sz="1400" b="0" i="0" u="none" strike="noStrike" cap="none" normalizeH="0" baseline="0" dirty="0">
                <a:ln>
                  <a:noFill/>
                </a:ln>
                <a:solidFill>
                  <a:srgbClr val="202124"/>
                </a:solidFill>
                <a:effectLst/>
                <a:latin typeface="inherit"/>
              </a:rPr>
              <a:t> </a:t>
            </a:r>
            <a:r>
              <a:rPr kumimoji="0" lang="it-IT" altLang="it-IT" sz="1400" b="0" i="0" u="none" strike="noStrike" cap="none" normalizeH="0" baseline="0" dirty="0" err="1">
                <a:ln>
                  <a:noFill/>
                </a:ln>
                <a:solidFill>
                  <a:srgbClr val="202124"/>
                </a:solidFill>
                <a:effectLst/>
                <a:latin typeface="inherit"/>
              </a:rPr>
              <a:t>not</a:t>
            </a:r>
            <a:r>
              <a:rPr kumimoji="0" lang="it-IT" altLang="it-IT" sz="1400" b="0" i="0" u="none" strike="noStrike" cap="none" normalizeH="0" baseline="0" dirty="0">
                <a:ln>
                  <a:noFill/>
                </a:ln>
                <a:solidFill>
                  <a:srgbClr val="202124"/>
                </a:solidFill>
                <a:effectLst/>
                <a:latin typeface="inherit"/>
              </a:rPr>
              <a:t>  </a:t>
            </a:r>
            <a:r>
              <a:rPr kumimoji="0" lang="it-IT" altLang="it-IT" sz="1400" b="0" i="0" u="none" strike="noStrike" cap="none" normalizeH="0" baseline="0" dirty="0" err="1">
                <a:ln>
                  <a:noFill/>
                </a:ln>
                <a:solidFill>
                  <a:srgbClr val="202124"/>
                </a:solidFill>
                <a:effectLst/>
                <a:latin typeface="inherit"/>
              </a:rPr>
              <a:t>supplied</a:t>
            </a:r>
            <a:r>
              <a:rPr kumimoji="0" lang="it-IT" altLang="it-IT" sz="1400" b="0" i="0" u="none" strike="noStrike" cap="none" normalizeH="0" baseline="0" dirty="0">
                <a:ln>
                  <a:noFill/>
                </a:ln>
                <a:solidFill>
                  <a:srgbClr val="202124"/>
                </a:solidFill>
                <a:effectLst/>
                <a:latin typeface="inherit"/>
              </a:rPr>
              <a:t> by Brevetti.</a:t>
            </a:r>
            <a:r>
              <a:rPr kumimoji="0" lang="it-IT" altLang="it-IT" sz="1400" b="0" i="0" u="none" strike="noStrike" cap="none" normalizeH="0" baseline="0" dirty="0">
                <a:ln>
                  <a:noFill/>
                </a:ln>
                <a:solidFill>
                  <a:schemeClr val="tx1"/>
                </a:solidFill>
                <a:effectLst/>
              </a:rPr>
              <a:t> </a:t>
            </a:r>
            <a:endParaRPr kumimoji="0" lang="it-IT" altLang="it-IT" sz="1400" b="0" i="0" u="none" strike="noStrike" cap="none" normalizeH="0" baseline="0" dirty="0">
              <a:ln>
                <a:noFill/>
              </a:ln>
              <a:solidFill>
                <a:schemeClr val="tx1"/>
              </a:solidFill>
              <a:effectLst/>
              <a:latin typeface="Arial" panose="020B0604020202020204" pitchFamily="34" charset="0"/>
            </a:endParaRPr>
          </a:p>
          <a:p>
            <a:endParaRPr lang="en-US" dirty="0"/>
          </a:p>
          <a:p>
            <a:endParaRPr lang="it-IT" dirty="0"/>
          </a:p>
        </p:txBody>
      </p:sp>
      <p:pic>
        <p:nvPicPr>
          <p:cNvPr id="4" name="Immagine 3" descr="Immagine che contiene testo, sega, elettronico, schermo&#10;&#10;Descrizione generata automaticamente">
            <a:extLst>
              <a:ext uri="{FF2B5EF4-FFF2-40B4-BE49-F238E27FC236}">
                <a16:creationId xmlns:a16="http://schemas.microsoft.com/office/drawing/2014/main" id="{E7737B86-0CF8-4468-872E-D412A6D6A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270" y="1936531"/>
            <a:ext cx="5063827" cy="3742861"/>
          </a:xfrm>
          <a:prstGeom prst="rect">
            <a:avLst/>
          </a:prstGeom>
        </p:spPr>
      </p:pic>
      <p:cxnSp>
        <p:nvCxnSpPr>
          <p:cNvPr id="7" name="Connettore diritto 6">
            <a:extLst>
              <a:ext uri="{FF2B5EF4-FFF2-40B4-BE49-F238E27FC236}">
                <a16:creationId xmlns:a16="http://schemas.microsoft.com/office/drawing/2014/main" id="{C94F2B27-0BB1-4CAA-B158-68DBE48C70A9}"/>
              </a:ext>
            </a:extLst>
          </p:cNvPr>
          <p:cNvCxnSpPr>
            <a:cxnSpLocks/>
          </p:cNvCxnSpPr>
          <p:nvPr/>
        </p:nvCxnSpPr>
        <p:spPr>
          <a:xfrm>
            <a:off x="7849334" y="3592821"/>
            <a:ext cx="0" cy="700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76FA4417-5806-4019-8282-996C6970E2AB}"/>
              </a:ext>
            </a:extLst>
          </p:cNvPr>
          <p:cNvCxnSpPr/>
          <p:nvPr/>
        </p:nvCxnSpPr>
        <p:spPr>
          <a:xfrm>
            <a:off x="9407574" y="2852936"/>
            <a:ext cx="0" cy="739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F11FF7A2-79EA-4D95-AD51-CE1FAF114855}"/>
              </a:ext>
            </a:extLst>
          </p:cNvPr>
          <p:cNvCxnSpPr>
            <a:cxnSpLocks/>
          </p:cNvCxnSpPr>
          <p:nvPr/>
        </p:nvCxnSpPr>
        <p:spPr>
          <a:xfrm>
            <a:off x="10991750" y="2132856"/>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B8839204-1B21-46CA-9EC8-855F4F74F82F}"/>
              </a:ext>
            </a:extLst>
          </p:cNvPr>
          <p:cNvCxnSpPr/>
          <p:nvPr/>
        </p:nvCxnSpPr>
        <p:spPr>
          <a:xfrm flipV="1">
            <a:off x="7849334" y="2852936"/>
            <a:ext cx="1558240" cy="7398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035D3161-DD06-462A-8252-C66007FD1506}"/>
              </a:ext>
            </a:extLst>
          </p:cNvPr>
          <p:cNvCxnSpPr/>
          <p:nvPr/>
        </p:nvCxnSpPr>
        <p:spPr>
          <a:xfrm flipV="1">
            <a:off x="9407574" y="2132856"/>
            <a:ext cx="1584176"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7EF87D70-D933-4D57-BAC0-296C47E7C1F5}"/>
              </a:ext>
            </a:extLst>
          </p:cNvPr>
          <p:cNvSpPr txBox="1"/>
          <p:nvPr/>
        </p:nvSpPr>
        <p:spPr>
          <a:xfrm>
            <a:off x="8171262" y="2853546"/>
            <a:ext cx="647280" cy="369332"/>
          </a:xfrm>
          <a:prstGeom prst="rect">
            <a:avLst/>
          </a:prstGeom>
          <a:noFill/>
        </p:spPr>
        <p:txBody>
          <a:bodyPr wrap="square" rtlCol="0">
            <a:spAutoFit/>
          </a:bodyPr>
          <a:lstStyle/>
          <a:p>
            <a:r>
              <a:rPr lang="it-IT" dirty="0"/>
              <a:t>2000</a:t>
            </a:r>
          </a:p>
        </p:txBody>
      </p:sp>
      <p:sp>
        <p:nvSpPr>
          <p:cNvPr id="34" name="CasellaDiTesto 33">
            <a:extLst>
              <a:ext uri="{FF2B5EF4-FFF2-40B4-BE49-F238E27FC236}">
                <a16:creationId xmlns:a16="http://schemas.microsoft.com/office/drawing/2014/main" id="{EDFBCE76-6A38-4B78-B983-8A610BC20E6F}"/>
              </a:ext>
            </a:extLst>
          </p:cNvPr>
          <p:cNvSpPr txBox="1"/>
          <p:nvPr/>
        </p:nvSpPr>
        <p:spPr>
          <a:xfrm>
            <a:off x="9601124" y="2240200"/>
            <a:ext cx="647280" cy="369332"/>
          </a:xfrm>
          <a:prstGeom prst="rect">
            <a:avLst/>
          </a:prstGeom>
          <a:noFill/>
        </p:spPr>
        <p:txBody>
          <a:bodyPr wrap="square" rtlCol="0">
            <a:spAutoFit/>
          </a:bodyPr>
          <a:lstStyle/>
          <a:p>
            <a:r>
              <a:rPr lang="it-IT" dirty="0"/>
              <a:t>2000</a:t>
            </a:r>
          </a:p>
        </p:txBody>
      </p:sp>
      <p:pic>
        <p:nvPicPr>
          <p:cNvPr id="32" name="Immagine 31">
            <a:extLst>
              <a:ext uri="{FF2B5EF4-FFF2-40B4-BE49-F238E27FC236}">
                <a16:creationId xmlns:a16="http://schemas.microsoft.com/office/drawing/2014/main" id="{A1D2A9A7-74CD-4EB4-A133-195DF972F6BC}"/>
              </a:ext>
            </a:extLst>
          </p:cNvPr>
          <p:cNvPicPr>
            <a:picLocks noChangeAspect="1"/>
          </p:cNvPicPr>
          <p:nvPr/>
        </p:nvPicPr>
        <p:blipFill rotWithShape="1">
          <a:blip r:embed="rId3"/>
          <a:srcRect r="3158" b="5808"/>
          <a:stretch/>
        </p:blipFill>
        <p:spPr>
          <a:xfrm>
            <a:off x="1337593" y="3547103"/>
            <a:ext cx="4421960" cy="2389973"/>
          </a:xfrm>
          <a:prstGeom prst="rect">
            <a:avLst/>
          </a:prstGeom>
        </p:spPr>
      </p:pic>
    </p:spTree>
    <p:extLst>
      <p:ext uri="{BB962C8B-B14F-4D97-AF65-F5344CB8AC3E}">
        <p14:creationId xmlns:p14="http://schemas.microsoft.com/office/powerpoint/2010/main" val="141768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7272B034-ACFB-45D2-95A0-B78EC5293F7A}"/>
              </a:ext>
            </a:extLst>
          </p:cNvPr>
          <p:cNvPicPr/>
          <p:nvPr/>
        </p:nvPicPr>
        <p:blipFill>
          <a:blip r:embed="rId3" cstate="print">
            <a:extLst>
              <a:ext uri="{28A0092B-C50C-407E-A947-70E740481C1C}">
                <a14:useLocalDpi xmlns:a14="http://schemas.microsoft.com/office/drawing/2010/main" val="0"/>
              </a:ext>
            </a:extLst>
          </a:blip>
          <a:srcRect/>
          <a:stretch/>
        </p:blipFill>
        <p:spPr>
          <a:xfrm>
            <a:off x="731829" y="944564"/>
            <a:ext cx="4894564" cy="2224364"/>
          </a:xfrm>
          <a:prstGeom prst="rect">
            <a:avLst/>
          </a:prstGeom>
        </p:spPr>
      </p:pic>
      <p:graphicFrame>
        <p:nvGraphicFramePr>
          <p:cNvPr id="3" name="Tabella 2">
            <a:extLst>
              <a:ext uri="{FF2B5EF4-FFF2-40B4-BE49-F238E27FC236}">
                <a16:creationId xmlns:a16="http://schemas.microsoft.com/office/drawing/2014/main" id="{477D2501-8146-40AA-AFF4-EFFD6326D2AB}"/>
              </a:ext>
            </a:extLst>
          </p:cNvPr>
          <p:cNvGraphicFramePr>
            <a:graphicFrameLocks noGrp="1"/>
          </p:cNvGraphicFramePr>
          <p:nvPr>
            <p:extLst>
              <p:ext uri="{D42A27DB-BD31-4B8C-83A1-F6EECF244321}">
                <p14:modId xmlns:p14="http://schemas.microsoft.com/office/powerpoint/2010/main" val="3878990509"/>
              </p:ext>
            </p:extLst>
          </p:nvPr>
        </p:nvGraphicFramePr>
        <p:xfrm>
          <a:off x="226178" y="3300213"/>
          <a:ext cx="6157060" cy="2613223"/>
        </p:xfrm>
        <a:graphic>
          <a:graphicData uri="http://schemas.openxmlformats.org/drawingml/2006/table">
            <a:tbl>
              <a:tblPr firstRow="1" firstCol="1" bandRow="1">
                <a:tableStyleId>{1E171933-4619-4E11-9A3F-F7608DF75F80}</a:tableStyleId>
              </a:tblPr>
              <a:tblGrid>
                <a:gridCol w="575606">
                  <a:extLst>
                    <a:ext uri="{9D8B030D-6E8A-4147-A177-3AD203B41FA5}">
                      <a16:colId xmlns:a16="http://schemas.microsoft.com/office/drawing/2014/main" val="129716528"/>
                    </a:ext>
                  </a:extLst>
                </a:gridCol>
                <a:gridCol w="1712434">
                  <a:extLst>
                    <a:ext uri="{9D8B030D-6E8A-4147-A177-3AD203B41FA5}">
                      <a16:colId xmlns:a16="http://schemas.microsoft.com/office/drawing/2014/main" val="3860925975"/>
                    </a:ext>
                  </a:extLst>
                </a:gridCol>
                <a:gridCol w="1120743">
                  <a:extLst>
                    <a:ext uri="{9D8B030D-6E8A-4147-A177-3AD203B41FA5}">
                      <a16:colId xmlns:a16="http://schemas.microsoft.com/office/drawing/2014/main" val="362270672"/>
                    </a:ext>
                  </a:extLst>
                </a:gridCol>
                <a:gridCol w="1120743">
                  <a:extLst>
                    <a:ext uri="{9D8B030D-6E8A-4147-A177-3AD203B41FA5}">
                      <a16:colId xmlns:a16="http://schemas.microsoft.com/office/drawing/2014/main" val="4109729049"/>
                    </a:ext>
                  </a:extLst>
                </a:gridCol>
                <a:gridCol w="1123478">
                  <a:extLst>
                    <a:ext uri="{9D8B030D-6E8A-4147-A177-3AD203B41FA5}">
                      <a16:colId xmlns:a16="http://schemas.microsoft.com/office/drawing/2014/main" val="552956867"/>
                    </a:ext>
                  </a:extLst>
                </a:gridCol>
                <a:gridCol w="504056">
                  <a:extLst>
                    <a:ext uri="{9D8B030D-6E8A-4147-A177-3AD203B41FA5}">
                      <a16:colId xmlns:a16="http://schemas.microsoft.com/office/drawing/2014/main" val="3051735156"/>
                    </a:ext>
                  </a:extLst>
                </a:gridCol>
              </a:tblGrid>
              <a:tr h="391368">
                <a:tc>
                  <a:txBody>
                    <a:bodyPr/>
                    <a:lstStyle/>
                    <a:p>
                      <a:pPr marL="0" algn="ctr" defTabSz="914400" rtl="0" eaLnBrk="1" latinLnBrk="0" hangingPunct="1">
                        <a:lnSpc>
                          <a:spcPct val="115000"/>
                        </a:lnSpc>
                        <a:spcAft>
                          <a:spcPts val="400"/>
                        </a:spcAft>
                      </a:pPr>
                      <a:r>
                        <a:rPr lang="it-IT" sz="1400" b="1" kern="1200" dirty="0">
                          <a:solidFill>
                            <a:schemeClr val="bg1"/>
                          </a:solidFill>
                          <a:effectLst/>
                          <a:latin typeface="+mn-lt"/>
                          <a:ea typeface="+mn-ea"/>
                          <a:cs typeface="+mn-cs"/>
                        </a:rPr>
                        <a:t>ITEM</a:t>
                      </a:r>
                    </a:p>
                  </a:txBody>
                  <a:tcPr marL="68580" marR="68580" marT="0" marB="0" anchor="ctr"/>
                </a:tc>
                <a:tc>
                  <a:txBody>
                    <a:bodyPr/>
                    <a:lstStyle/>
                    <a:p>
                      <a:pPr marL="0" algn="ctr" defTabSz="914400" rtl="0" eaLnBrk="1" latinLnBrk="0" hangingPunct="1">
                        <a:lnSpc>
                          <a:spcPct val="115000"/>
                        </a:lnSpc>
                        <a:spcAft>
                          <a:spcPts val="400"/>
                        </a:spcAft>
                      </a:pPr>
                      <a:r>
                        <a:rPr lang="it-IT" sz="1400" b="1" kern="1200" dirty="0">
                          <a:solidFill>
                            <a:schemeClr val="bg1"/>
                          </a:solidFill>
                          <a:effectLst/>
                        </a:rPr>
                        <a:t>COMPONENT</a:t>
                      </a:r>
                      <a:endParaRPr lang="it-IT" sz="1400" b="1" kern="1200" dirty="0">
                        <a:solidFill>
                          <a:schemeClr val="bg1"/>
                        </a:solidFill>
                        <a:effectLst/>
                        <a:latin typeface="+mn-lt"/>
                        <a:ea typeface="+mn-ea"/>
                        <a:cs typeface="+mn-cs"/>
                      </a:endParaRPr>
                    </a:p>
                  </a:txBody>
                  <a:tcPr marL="68580" marR="68580" marT="0" marB="0" anchor="ctr"/>
                </a:tc>
                <a:tc>
                  <a:txBody>
                    <a:bodyPr/>
                    <a:lstStyle/>
                    <a:p>
                      <a:pPr algn="ctr">
                        <a:lnSpc>
                          <a:spcPct val="115000"/>
                        </a:lnSpc>
                        <a:spcAft>
                          <a:spcPts val="400"/>
                        </a:spcAft>
                      </a:pPr>
                      <a:r>
                        <a:rPr lang="it-IT" sz="1400" dirty="0">
                          <a:solidFill>
                            <a:schemeClr val="bg1"/>
                          </a:solidFill>
                          <a:effectLst/>
                        </a:rPr>
                        <a:t>ZINC-PLATED STEEL</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en-US" sz="1400" dirty="0">
                          <a:solidFill>
                            <a:schemeClr val="bg1"/>
                          </a:solidFill>
                          <a:effectLst/>
                        </a:rPr>
                        <a:t>AISI 304</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15000"/>
                        </a:lnSpc>
                        <a:spcAft>
                          <a:spcPts val="400"/>
                        </a:spcAft>
                      </a:pPr>
                      <a:r>
                        <a:rPr lang="en-US" sz="1400" dirty="0">
                          <a:solidFill>
                            <a:schemeClr val="bg1"/>
                          </a:solidFill>
                          <a:effectLst/>
                        </a:rPr>
                        <a:t>AISI 316L</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400" dirty="0">
                          <a:solidFill>
                            <a:schemeClr val="bg1"/>
                          </a:solidFill>
                          <a:effectLst/>
                        </a:rPr>
                        <a:t>QTY</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5843536"/>
                  </a:ext>
                </a:extLst>
              </a:tr>
              <a:tr h="190601">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1</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Side </a:t>
                      </a:r>
                      <a:r>
                        <a:rPr lang="it-IT" sz="1000" b="1" kern="1200" dirty="0" err="1">
                          <a:solidFill>
                            <a:schemeClr val="tx1"/>
                          </a:solidFill>
                          <a:effectLst/>
                          <a:latin typeface="+mn-lt"/>
                          <a:ea typeface="+mn-ea"/>
                          <a:cs typeface="+mn-cs"/>
                        </a:rPr>
                        <a:t>wall</a:t>
                      </a:r>
                      <a:r>
                        <a:rPr lang="it-IT" sz="1000" b="1" kern="1200" dirty="0">
                          <a:solidFill>
                            <a:schemeClr val="tx1"/>
                          </a:solidFill>
                          <a:effectLst/>
                          <a:latin typeface="+mn-lt"/>
                          <a:ea typeface="+mn-ea"/>
                          <a:cs typeface="+mn-cs"/>
                        </a:rPr>
                        <a:t> C =40 mm</a:t>
                      </a:r>
                    </a:p>
                  </a:txBody>
                  <a:tcPr marL="68580" marR="68580" marT="0" marB="0" anchor="ctr"/>
                </a:tc>
                <a:tc>
                  <a:txBody>
                    <a:bodyPr/>
                    <a:lstStyle/>
                    <a:p>
                      <a:pPr algn="ctr">
                        <a:lnSpc>
                          <a:spcPct val="115000"/>
                        </a:lnSpc>
                        <a:spcAft>
                          <a:spcPts val="400"/>
                        </a:spcAft>
                      </a:pPr>
                      <a:r>
                        <a:rPr lang="it-IT" sz="1000" dirty="0">
                          <a:solidFill>
                            <a:schemeClr val="tx1"/>
                          </a:solidFill>
                          <a:effectLst/>
                        </a:rPr>
                        <a:t>FASM926120B</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FASM926120X4B</a:t>
                      </a:r>
                    </a:p>
                  </a:txBody>
                  <a:tcPr marL="68580" marR="68580" marT="0" marB="0" anchor="ctr"/>
                </a:tc>
                <a:tc>
                  <a:txBody>
                    <a:bodyPr/>
                    <a:lstStyle/>
                    <a:p>
                      <a:pPr algn="ctr">
                        <a:lnSpc>
                          <a:spcPct val="115000"/>
                        </a:lnSpc>
                        <a:spcAft>
                          <a:spcPts val="400"/>
                        </a:spcAft>
                      </a:pPr>
                      <a:r>
                        <a:rPr lang="it-IT" sz="1000" dirty="0">
                          <a:solidFill>
                            <a:schemeClr val="tx1"/>
                          </a:solidFill>
                          <a:effectLst/>
                        </a:rPr>
                        <a:t>FASM926120X6B</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55693954"/>
                  </a:ext>
                </a:extLst>
              </a:tr>
              <a:tr h="393098">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2</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Support </a:t>
                      </a:r>
                      <a:r>
                        <a:rPr lang="it-IT" sz="1000" b="1" kern="1200" dirty="0" err="1">
                          <a:solidFill>
                            <a:schemeClr val="tx1"/>
                          </a:solidFill>
                          <a:effectLst/>
                          <a:latin typeface="+mn-lt"/>
                          <a:ea typeface="+mn-ea"/>
                          <a:cs typeface="+mn-cs"/>
                        </a:rPr>
                        <a:t>brackets</a:t>
                      </a:r>
                      <a:endParaRPr lang="it-IT" sz="10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STDSM70133</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it-IT" sz="1000" kern="1200" dirty="0">
                          <a:solidFill>
                            <a:schemeClr val="tx1"/>
                          </a:solidFill>
                          <a:effectLst/>
                          <a:latin typeface="+mn-lt"/>
                          <a:ea typeface="+mn-ea"/>
                          <a:cs typeface="+mn-cs"/>
                        </a:rPr>
                        <a:t>STDSM70133X4</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STDSM70133X6</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711784065"/>
                  </a:ext>
                </a:extLst>
              </a:tr>
              <a:tr h="391368">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it-IT" sz="1000" b="1" kern="1200" dirty="0">
                          <a:solidFill>
                            <a:schemeClr val="tx1"/>
                          </a:solidFill>
                          <a:effectLst/>
                          <a:latin typeface="+mn-lt"/>
                          <a:ea typeface="+mn-ea"/>
                          <a:cs typeface="+mn-cs"/>
                        </a:rPr>
                        <a:t>Side </a:t>
                      </a:r>
                      <a:r>
                        <a:rPr lang="it-IT" sz="1000" b="1" kern="1200" dirty="0" err="1">
                          <a:solidFill>
                            <a:schemeClr val="tx1"/>
                          </a:solidFill>
                          <a:effectLst/>
                          <a:latin typeface="+mn-lt"/>
                          <a:ea typeface="+mn-ea"/>
                          <a:cs typeface="+mn-cs"/>
                        </a:rPr>
                        <a:t>wall</a:t>
                      </a:r>
                      <a:r>
                        <a:rPr lang="it-IT" sz="1000" b="1" kern="1200" dirty="0">
                          <a:solidFill>
                            <a:schemeClr val="tx1"/>
                          </a:solidFill>
                          <a:effectLst/>
                          <a:latin typeface="+mn-lt"/>
                          <a:ea typeface="+mn-ea"/>
                          <a:cs typeface="+mn-cs"/>
                        </a:rPr>
                        <a:t> C =103 mm</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FASM9212420B</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it-IT" sz="1000" kern="1200" dirty="0">
                          <a:solidFill>
                            <a:schemeClr val="tx1"/>
                          </a:solidFill>
                          <a:effectLst/>
                          <a:latin typeface="+mn-lt"/>
                          <a:ea typeface="+mn-ea"/>
                          <a:cs typeface="+mn-cs"/>
                        </a:rPr>
                        <a:t>FASM9212420X6B</a:t>
                      </a:r>
                    </a:p>
                    <a:p>
                      <a:pPr algn="ctr">
                        <a:lnSpc>
                          <a:spcPct val="115000"/>
                        </a:lnSpc>
                        <a:spcAft>
                          <a:spcPts val="400"/>
                        </a:spcAft>
                      </a:pP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FASM9212420X4B</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471138432"/>
                  </a:ext>
                </a:extLst>
              </a:tr>
              <a:tr h="391368">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err="1">
                          <a:solidFill>
                            <a:schemeClr val="tx1"/>
                          </a:solidFill>
                          <a:effectLst/>
                          <a:latin typeface="+mn-lt"/>
                          <a:ea typeface="+mn-ea"/>
                          <a:cs typeface="+mn-cs"/>
                        </a:rPr>
                        <a:t>Profile</a:t>
                      </a:r>
                      <a:r>
                        <a:rPr lang="it-IT" sz="1000" b="1" kern="1200" dirty="0">
                          <a:solidFill>
                            <a:schemeClr val="tx1"/>
                          </a:solidFill>
                          <a:effectLst/>
                          <a:latin typeface="+mn-lt"/>
                          <a:ea typeface="+mn-ea"/>
                          <a:cs typeface="+mn-cs"/>
                        </a:rPr>
                        <a:t> joint </a:t>
                      </a:r>
                      <a:r>
                        <a:rPr lang="it-IT" sz="1000" b="1" kern="1200" dirty="0" err="1">
                          <a:solidFill>
                            <a:schemeClr val="tx1"/>
                          </a:solidFill>
                          <a:effectLst/>
                          <a:latin typeface="+mn-lt"/>
                          <a:ea typeface="+mn-ea"/>
                          <a:cs typeface="+mn-cs"/>
                        </a:rPr>
                        <a:t>channel</a:t>
                      </a:r>
                      <a:endParaRPr lang="it-IT" sz="1000" b="1" kern="1200" dirty="0">
                        <a:solidFill>
                          <a:schemeClr val="tx1"/>
                        </a:solidFill>
                        <a:effectLst/>
                        <a:latin typeface="+mn-lt"/>
                        <a:ea typeface="+mn-ea"/>
                        <a:cs typeface="+mn-cs"/>
                      </a:endParaRPr>
                    </a:p>
                  </a:txBody>
                  <a:tcPr marL="68580" marR="68580" marT="0" marB="0" anchor="ctr"/>
                </a:tc>
                <a:tc>
                  <a:txBody>
                    <a:bodyPr/>
                    <a:lstStyle/>
                    <a:p>
                      <a:pPr algn="ctr">
                        <a:lnSpc>
                          <a:spcPct val="115000"/>
                        </a:lnSpc>
                        <a:spcAft>
                          <a:spcPts val="400"/>
                        </a:spcAft>
                      </a:pPr>
                      <a:r>
                        <a:rPr lang="it-IT" sz="1000" dirty="0">
                          <a:solidFill>
                            <a:schemeClr val="tx1"/>
                          </a:solidFill>
                          <a:effectLst/>
                        </a:rPr>
                        <a:t>PGCSMT325</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gn="ctr">
                        <a:lnSpc>
                          <a:spcPct val="115000"/>
                        </a:lnSpc>
                        <a:spcAft>
                          <a:spcPts val="400"/>
                        </a:spcAft>
                      </a:pPr>
                      <a:r>
                        <a:rPr lang="it-IT" sz="1000" dirty="0">
                          <a:solidFill>
                            <a:schemeClr val="tx1"/>
                          </a:solidFill>
                          <a:effectLst/>
                        </a:rPr>
                        <a:t>PGCSMT325</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gn="ctr">
                        <a:lnSpc>
                          <a:spcPct val="115000"/>
                        </a:lnSpc>
                        <a:spcAft>
                          <a:spcPts val="400"/>
                        </a:spcAft>
                      </a:pPr>
                      <a:r>
                        <a:rPr lang="it-IT" sz="1000" dirty="0">
                          <a:solidFill>
                            <a:schemeClr val="tx1"/>
                          </a:solidFill>
                          <a:effectLst/>
                        </a:rPr>
                        <a:t>PGCSMT325</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gn="ctr">
                        <a:lnSpc>
                          <a:spcPct val="115000"/>
                        </a:lnSpc>
                        <a:spcAft>
                          <a:spcPts val="400"/>
                        </a:spcAft>
                      </a:pPr>
                      <a:r>
                        <a:rPr lang="it-IT" sz="1000" dirty="0">
                          <a:solidFill>
                            <a:schemeClr val="tx1"/>
                          </a:solidFill>
                          <a:effectLst/>
                        </a:rPr>
                        <a:t>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3546351889"/>
                  </a:ext>
                </a:extLst>
              </a:tr>
              <a:tr h="188871">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5</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Fixing </a:t>
                      </a:r>
                      <a:r>
                        <a:rPr lang="it-IT" sz="1000" b="1" kern="1200" dirty="0" err="1">
                          <a:solidFill>
                            <a:schemeClr val="tx1"/>
                          </a:solidFill>
                          <a:effectLst/>
                          <a:latin typeface="+mn-lt"/>
                          <a:ea typeface="+mn-ea"/>
                          <a:cs typeface="+mn-cs"/>
                        </a:rPr>
                        <a:t>plate</a:t>
                      </a:r>
                      <a:endParaRPr lang="it-IT" sz="1000" b="1" kern="1200" dirty="0">
                        <a:solidFill>
                          <a:schemeClr val="tx1"/>
                        </a:solidFill>
                        <a:effectLst/>
                        <a:latin typeface="+mn-lt"/>
                        <a:ea typeface="+mn-ea"/>
                        <a:cs typeface="+mn-cs"/>
                      </a:endParaRPr>
                    </a:p>
                  </a:txBody>
                  <a:tcPr marL="68580" marR="68580" marT="0" marB="0" anchor="ctr"/>
                </a:tc>
                <a:tc>
                  <a:txBody>
                    <a:bodyPr/>
                    <a:lstStyle/>
                    <a:p>
                      <a:pPr algn="ctr">
                        <a:lnSpc>
                          <a:spcPct val="115000"/>
                        </a:lnSpc>
                        <a:spcAft>
                          <a:spcPts val="400"/>
                        </a:spcAft>
                      </a:pPr>
                      <a:r>
                        <a:rPr lang="it-IT" sz="1000" dirty="0">
                          <a:solidFill>
                            <a:schemeClr val="tx1"/>
                          </a:solidFill>
                          <a:effectLst/>
                        </a:rPr>
                        <a:t>RD53152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RD55182A4</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RD55182A4</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12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6021203"/>
                  </a:ext>
                </a:extLst>
              </a:tr>
              <a:tr h="190601">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6</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err="1">
                          <a:solidFill>
                            <a:schemeClr val="tx1"/>
                          </a:solidFill>
                          <a:effectLst/>
                          <a:latin typeface="+mn-lt"/>
                          <a:ea typeface="+mn-ea"/>
                          <a:cs typeface="+mn-cs"/>
                        </a:rPr>
                        <a:t>Screw</a:t>
                      </a:r>
                      <a:endParaRPr lang="it-IT" sz="1000" b="1" kern="1200" dirty="0">
                        <a:solidFill>
                          <a:schemeClr val="tx1"/>
                        </a:solidFill>
                        <a:effectLst/>
                        <a:latin typeface="+mn-lt"/>
                        <a:ea typeface="+mn-ea"/>
                        <a:cs typeface="+mn-cs"/>
                      </a:endParaRPr>
                    </a:p>
                  </a:txBody>
                  <a:tcPr marL="68580" marR="68580" marT="0" marB="0" anchor="ctr"/>
                </a:tc>
                <a:tc>
                  <a:txBody>
                    <a:bodyPr/>
                    <a:lstStyle/>
                    <a:p>
                      <a:pPr algn="ctr">
                        <a:lnSpc>
                          <a:spcPct val="115000"/>
                        </a:lnSpc>
                        <a:spcAft>
                          <a:spcPts val="400"/>
                        </a:spcAft>
                      </a:pPr>
                      <a:r>
                        <a:rPr lang="it-IT" sz="1000" dirty="0">
                          <a:solidFill>
                            <a:schemeClr val="tx1"/>
                          </a:solidFill>
                          <a:effectLst/>
                        </a:rPr>
                        <a:t>VTE0816</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DM5AX-AUT</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DM5AX-AUT</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12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5285896"/>
                  </a:ext>
                </a:extLst>
              </a:tr>
              <a:tr h="393098">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7</a:t>
                      </a:r>
                    </a:p>
                  </a:txBody>
                  <a:tcPr marL="68580" marR="68580" marT="0" marB="0" anchor="ctr"/>
                </a:tc>
                <a:tc>
                  <a:txBody>
                    <a:bodyPr/>
                    <a:lstStyle/>
                    <a:p>
                      <a:pPr algn="ctr">
                        <a:lnSpc>
                          <a:spcPct val="115000"/>
                        </a:lnSpc>
                        <a:spcAft>
                          <a:spcPts val="400"/>
                        </a:spcAft>
                      </a:pPr>
                      <a:r>
                        <a:rPr lang="it-IT" sz="1000" b="1" dirty="0" err="1">
                          <a:solidFill>
                            <a:schemeClr val="tx1"/>
                          </a:solidFill>
                          <a:effectLst/>
                        </a:rPr>
                        <a:t>Washer</a:t>
                      </a:r>
                      <a:endParaRPr lang="it-IT" sz="10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RD84242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RD84242X</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rPr>
                        <a:t>RD84242X</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147342226"/>
                  </a:ext>
                </a:extLst>
              </a:tr>
            </a:tbl>
          </a:graphicData>
        </a:graphic>
      </p:graphicFrame>
      <p:sp>
        <p:nvSpPr>
          <p:cNvPr id="25" name="CasellaDiTesto 24">
            <a:extLst>
              <a:ext uri="{FF2B5EF4-FFF2-40B4-BE49-F238E27FC236}">
                <a16:creationId xmlns:a16="http://schemas.microsoft.com/office/drawing/2014/main" id="{0B08B582-1E42-408E-A7B9-1D932EEADB7A}"/>
              </a:ext>
            </a:extLst>
          </p:cNvPr>
          <p:cNvSpPr txBox="1"/>
          <p:nvPr/>
        </p:nvSpPr>
        <p:spPr>
          <a:xfrm>
            <a:off x="8039422" y="6453336"/>
            <a:ext cx="3528392" cy="461665"/>
          </a:xfrm>
          <a:prstGeom prst="rect">
            <a:avLst/>
          </a:prstGeom>
          <a:noFill/>
        </p:spPr>
        <p:txBody>
          <a:bodyPr wrap="square" rtlCol="0">
            <a:spAutoFit/>
          </a:bodyPr>
          <a:lstStyle/>
          <a:p>
            <a:pPr algn="r"/>
            <a:r>
              <a:rPr lang="en-US" sz="1200" dirty="0"/>
              <a:t>IOMMANUAL–SMARTCHANNEL Rev. 01 (03-Feb-2021) </a:t>
            </a:r>
            <a:r>
              <a:rPr lang="it-IT" sz="1200" dirty="0"/>
              <a:t>– </a:t>
            </a:r>
            <a:fld id="{38A189E7-4A45-4A4B-8E8F-529AF395BDF0}" type="slidenum">
              <a:rPr lang="it-IT" sz="1200" smtClean="0"/>
              <a:pPr algn="r"/>
              <a:t>5</a:t>
            </a:fld>
            <a:endParaRPr lang="it-IT" sz="1200" dirty="0"/>
          </a:p>
        </p:txBody>
      </p:sp>
      <p:sp>
        <p:nvSpPr>
          <p:cNvPr id="26" name="Rectangle 53">
            <a:extLst>
              <a:ext uri="{FF2B5EF4-FFF2-40B4-BE49-F238E27FC236}">
                <a16:creationId xmlns:a16="http://schemas.microsoft.com/office/drawing/2014/main" id="{E6E9D7EF-7136-43EA-9DBD-CFE595A1A298}"/>
              </a:ext>
            </a:extLst>
          </p:cNvPr>
          <p:cNvSpPr>
            <a:spLocks noChangeArrowheads="1"/>
          </p:cNvSpPr>
          <p:nvPr/>
        </p:nvSpPr>
        <p:spPr bwMode="auto">
          <a:xfrm>
            <a:off x="190550" y="623517"/>
            <a:ext cx="1440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ASSEMBLY</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27" name="Rectangle 53">
            <a:extLst>
              <a:ext uri="{FF2B5EF4-FFF2-40B4-BE49-F238E27FC236}">
                <a16:creationId xmlns:a16="http://schemas.microsoft.com/office/drawing/2014/main" id="{81FA33F2-8E25-47AD-BAB4-3A29DB766EE0}"/>
              </a:ext>
            </a:extLst>
          </p:cNvPr>
          <p:cNvSpPr>
            <a:spLocks noChangeArrowheads="1"/>
          </p:cNvSpPr>
          <p:nvPr/>
        </p:nvSpPr>
        <p:spPr bwMode="auto">
          <a:xfrm>
            <a:off x="1457953" y="623517"/>
            <a:ext cx="43820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latin typeface="Trade Gothic Next Heavy" panose="020B0903040303020004" pitchFamily="34" charset="0"/>
                <a:ea typeface="Times New Roman" panose="02020603050405020304" pitchFamily="18" charset="0"/>
                <a:cs typeface="Times New Roman" panose="02020603050405020304" pitchFamily="18" charset="0"/>
              </a:rPr>
              <a:t>Empty guide channel type </a:t>
            </a:r>
            <a:r>
              <a:rPr kumimoji="0" lang="en-GB" altLang="it-IT" sz="1200" i="0" u="none" strike="noStrike" cap="none" normalizeH="0" baseline="0" dirty="0" bmk="_Toc94519735">
                <a:ln>
                  <a:noFill/>
                </a:ln>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CS</a:t>
            </a:r>
            <a:endParaRPr kumimoji="0" lang="en-GB" altLang="it-IT" sz="1200" i="0" u="none" strike="noStrike" cap="none" normalizeH="0" baseline="0" dirty="0">
              <a:ln>
                <a:noFill/>
              </a:ln>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32" name="CasellaDiTesto 31">
            <a:extLst>
              <a:ext uri="{FF2B5EF4-FFF2-40B4-BE49-F238E27FC236}">
                <a16:creationId xmlns:a16="http://schemas.microsoft.com/office/drawing/2014/main" id="{B0148420-5D90-4BB1-BD5F-FA53C701CCF8}"/>
              </a:ext>
            </a:extLst>
          </p:cNvPr>
          <p:cNvSpPr txBox="1"/>
          <p:nvPr/>
        </p:nvSpPr>
        <p:spPr>
          <a:xfrm>
            <a:off x="3179111" y="6044721"/>
            <a:ext cx="3168352" cy="325538"/>
          </a:xfrm>
          <a:prstGeom prst="rect">
            <a:avLst/>
          </a:prstGeom>
          <a:noFill/>
        </p:spPr>
        <p:txBody>
          <a:bodyPr wrap="square" rtlCol="0">
            <a:spAutoFit/>
          </a:bodyPr>
          <a:lstStyle>
            <a:defPPr>
              <a:defRPr lang="it-IT"/>
            </a:defPPr>
            <a:lvl1pPr>
              <a:lnSpc>
                <a:spcPct val="115000"/>
              </a:lnSpc>
              <a:spcAft>
                <a:spcPts val="600"/>
              </a:spcAft>
              <a:defRPr sz="1400">
                <a:effectLst/>
                <a:latin typeface="+mj-lt"/>
                <a:ea typeface="Calibri" panose="020F0502020204030204" pitchFamily="34" charset="0"/>
                <a:cs typeface="Times New Roman" panose="02020603050405020304" pitchFamily="18" charset="0"/>
              </a:defRPr>
            </a:lvl1pPr>
          </a:lstStyle>
          <a:p>
            <a:pPr algn="r"/>
            <a:r>
              <a:rPr lang="en-US" i="1" dirty="0"/>
              <a:t>Quantities for one 2-m channel trunk</a:t>
            </a:r>
            <a:endParaRPr lang="it-IT" i="1" dirty="0"/>
          </a:p>
        </p:txBody>
      </p:sp>
      <p:pic>
        <p:nvPicPr>
          <p:cNvPr id="4" name="Immagine 3">
            <a:extLst>
              <a:ext uri="{FF2B5EF4-FFF2-40B4-BE49-F238E27FC236}">
                <a16:creationId xmlns:a16="http://schemas.microsoft.com/office/drawing/2014/main" id="{AABA749A-15EA-4AFA-8F69-9F69E63AAA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012" b="8028"/>
          <a:stretch/>
        </p:blipFill>
        <p:spPr>
          <a:xfrm>
            <a:off x="6936968" y="1338322"/>
            <a:ext cx="4486830" cy="2520000"/>
          </a:xfrm>
          <a:prstGeom prst="rect">
            <a:avLst/>
          </a:prstGeom>
        </p:spPr>
      </p:pic>
      <p:pic>
        <p:nvPicPr>
          <p:cNvPr id="6" name="Immagine 5">
            <a:extLst>
              <a:ext uri="{FF2B5EF4-FFF2-40B4-BE49-F238E27FC236}">
                <a16:creationId xmlns:a16="http://schemas.microsoft.com/office/drawing/2014/main" id="{AB25B91F-CB37-46D5-A190-FC42516D49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5346" y="4122098"/>
            <a:ext cx="3960440" cy="2067462"/>
          </a:xfrm>
          <a:prstGeom prst="rect">
            <a:avLst/>
          </a:prstGeom>
        </p:spPr>
      </p:pic>
      <p:sp>
        <p:nvSpPr>
          <p:cNvPr id="7" name="CasellaDiTesto 6">
            <a:extLst>
              <a:ext uri="{FF2B5EF4-FFF2-40B4-BE49-F238E27FC236}">
                <a16:creationId xmlns:a16="http://schemas.microsoft.com/office/drawing/2014/main" id="{8A836819-AD74-481D-96AD-E549046F97A8}"/>
              </a:ext>
            </a:extLst>
          </p:cNvPr>
          <p:cNvSpPr txBox="1"/>
          <p:nvPr/>
        </p:nvSpPr>
        <p:spPr>
          <a:xfrm>
            <a:off x="6671270" y="994787"/>
            <a:ext cx="3024721" cy="307777"/>
          </a:xfrm>
          <a:prstGeom prst="rect">
            <a:avLst/>
          </a:prstGeom>
          <a:noFill/>
        </p:spPr>
        <p:txBody>
          <a:bodyPr wrap="square" rtlCol="0">
            <a:spAutoFit/>
          </a:bodyPr>
          <a:lstStyle/>
          <a:p>
            <a:r>
              <a:rPr lang="it-IT" sz="1400" dirty="0"/>
              <a:t>DETAIL DIMENSION C=40 mm</a:t>
            </a:r>
          </a:p>
        </p:txBody>
      </p:sp>
      <p:sp>
        <p:nvSpPr>
          <p:cNvPr id="16" name="CasellaDiTesto 15">
            <a:extLst>
              <a:ext uri="{FF2B5EF4-FFF2-40B4-BE49-F238E27FC236}">
                <a16:creationId xmlns:a16="http://schemas.microsoft.com/office/drawing/2014/main" id="{1902AD3B-B27C-49E1-901A-C788C1C0C445}"/>
              </a:ext>
            </a:extLst>
          </p:cNvPr>
          <p:cNvSpPr txBox="1"/>
          <p:nvPr/>
        </p:nvSpPr>
        <p:spPr>
          <a:xfrm>
            <a:off x="9335566" y="1012666"/>
            <a:ext cx="3024721" cy="307777"/>
          </a:xfrm>
          <a:prstGeom prst="rect">
            <a:avLst/>
          </a:prstGeom>
          <a:noFill/>
        </p:spPr>
        <p:txBody>
          <a:bodyPr wrap="square" rtlCol="0">
            <a:spAutoFit/>
          </a:bodyPr>
          <a:lstStyle/>
          <a:p>
            <a:r>
              <a:rPr lang="it-IT" sz="1400" dirty="0"/>
              <a:t>DETAIL DIMENSION C=103 mm</a:t>
            </a:r>
          </a:p>
        </p:txBody>
      </p:sp>
    </p:spTree>
    <p:extLst>
      <p:ext uri="{BB962C8B-B14F-4D97-AF65-F5344CB8AC3E}">
        <p14:creationId xmlns:p14="http://schemas.microsoft.com/office/powerpoint/2010/main" val="23498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7272B034-ACFB-45D2-95A0-B78EC5293F7A}"/>
              </a:ext>
            </a:extLst>
          </p:cNvPr>
          <p:cNvPicPr/>
          <p:nvPr/>
        </p:nvPicPr>
        <p:blipFill>
          <a:blip r:embed="rId3" cstate="print">
            <a:extLst>
              <a:ext uri="{28A0092B-C50C-407E-A947-70E740481C1C}">
                <a14:useLocalDpi xmlns:a14="http://schemas.microsoft.com/office/drawing/2010/main" val="0"/>
              </a:ext>
            </a:extLst>
          </a:blip>
          <a:srcRect/>
          <a:stretch/>
        </p:blipFill>
        <p:spPr>
          <a:xfrm>
            <a:off x="982638" y="1098167"/>
            <a:ext cx="4626916" cy="2772468"/>
          </a:xfrm>
          <a:prstGeom prst="rect">
            <a:avLst/>
          </a:prstGeom>
        </p:spPr>
      </p:pic>
      <p:graphicFrame>
        <p:nvGraphicFramePr>
          <p:cNvPr id="3" name="Tabella 2">
            <a:extLst>
              <a:ext uri="{FF2B5EF4-FFF2-40B4-BE49-F238E27FC236}">
                <a16:creationId xmlns:a16="http://schemas.microsoft.com/office/drawing/2014/main" id="{477D2501-8146-40AA-AFF4-EFFD6326D2AB}"/>
              </a:ext>
            </a:extLst>
          </p:cNvPr>
          <p:cNvGraphicFramePr>
            <a:graphicFrameLocks noGrp="1"/>
          </p:cNvGraphicFramePr>
          <p:nvPr>
            <p:extLst>
              <p:ext uri="{D42A27DB-BD31-4B8C-83A1-F6EECF244321}">
                <p14:modId xmlns:p14="http://schemas.microsoft.com/office/powerpoint/2010/main" val="3328733279"/>
              </p:ext>
            </p:extLst>
          </p:nvPr>
        </p:nvGraphicFramePr>
        <p:xfrm>
          <a:off x="555084" y="4149027"/>
          <a:ext cx="5760640" cy="1195807"/>
        </p:xfrm>
        <a:graphic>
          <a:graphicData uri="http://schemas.openxmlformats.org/drawingml/2006/table">
            <a:tbl>
              <a:tblPr firstRow="1" firstCol="1" bandRow="1">
                <a:tableStyleId>{1E171933-4619-4E11-9A3F-F7608DF75F80}</a:tableStyleId>
              </a:tblPr>
              <a:tblGrid>
                <a:gridCol w="538546">
                  <a:extLst>
                    <a:ext uri="{9D8B030D-6E8A-4147-A177-3AD203B41FA5}">
                      <a16:colId xmlns:a16="http://schemas.microsoft.com/office/drawing/2014/main" val="129716528"/>
                    </a:ext>
                  </a:extLst>
                </a:gridCol>
                <a:gridCol w="1477678">
                  <a:extLst>
                    <a:ext uri="{9D8B030D-6E8A-4147-A177-3AD203B41FA5}">
                      <a16:colId xmlns:a16="http://schemas.microsoft.com/office/drawing/2014/main" val="3860925975"/>
                    </a:ext>
                  </a:extLst>
                </a:gridCol>
                <a:gridCol w="1173086">
                  <a:extLst>
                    <a:ext uri="{9D8B030D-6E8A-4147-A177-3AD203B41FA5}">
                      <a16:colId xmlns:a16="http://schemas.microsoft.com/office/drawing/2014/main" val="362270672"/>
                    </a:ext>
                  </a:extLst>
                </a:gridCol>
                <a:gridCol w="1048584">
                  <a:extLst>
                    <a:ext uri="{9D8B030D-6E8A-4147-A177-3AD203B41FA5}">
                      <a16:colId xmlns:a16="http://schemas.microsoft.com/office/drawing/2014/main" val="4109729049"/>
                    </a:ext>
                  </a:extLst>
                </a:gridCol>
                <a:gridCol w="1051143">
                  <a:extLst>
                    <a:ext uri="{9D8B030D-6E8A-4147-A177-3AD203B41FA5}">
                      <a16:colId xmlns:a16="http://schemas.microsoft.com/office/drawing/2014/main" val="552956867"/>
                    </a:ext>
                  </a:extLst>
                </a:gridCol>
                <a:gridCol w="471603">
                  <a:extLst>
                    <a:ext uri="{9D8B030D-6E8A-4147-A177-3AD203B41FA5}">
                      <a16:colId xmlns:a16="http://schemas.microsoft.com/office/drawing/2014/main" val="3051735156"/>
                    </a:ext>
                  </a:extLst>
                </a:gridCol>
              </a:tblGrid>
              <a:tr h="400725">
                <a:tc>
                  <a:txBody>
                    <a:bodyPr/>
                    <a:lstStyle/>
                    <a:p>
                      <a:pPr marL="0" algn="ctr" defTabSz="914400" rtl="0" eaLnBrk="1" latinLnBrk="0" hangingPunct="1">
                        <a:lnSpc>
                          <a:spcPct val="115000"/>
                        </a:lnSpc>
                        <a:spcAft>
                          <a:spcPts val="400"/>
                        </a:spcAft>
                      </a:pPr>
                      <a:r>
                        <a:rPr lang="it-IT" sz="1400" b="1" kern="1200" dirty="0">
                          <a:solidFill>
                            <a:schemeClr val="bg1"/>
                          </a:solidFill>
                          <a:effectLst/>
                          <a:latin typeface="+mn-lt"/>
                          <a:ea typeface="+mn-ea"/>
                          <a:cs typeface="+mn-cs"/>
                        </a:rPr>
                        <a:t>ITEM</a:t>
                      </a:r>
                    </a:p>
                  </a:txBody>
                  <a:tcPr marL="68580" marR="68580" marT="0" marB="0" anchor="ctr"/>
                </a:tc>
                <a:tc>
                  <a:txBody>
                    <a:bodyPr/>
                    <a:lstStyle/>
                    <a:p>
                      <a:pPr marL="0" algn="ctr" defTabSz="914400" rtl="0" eaLnBrk="1" latinLnBrk="0" hangingPunct="1">
                        <a:lnSpc>
                          <a:spcPct val="115000"/>
                        </a:lnSpc>
                        <a:spcAft>
                          <a:spcPts val="400"/>
                        </a:spcAft>
                      </a:pPr>
                      <a:r>
                        <a:rPr lang="it-IT" sz="1400" b="1" kern="1200" dirty="0">
                          <a:solidFill>
                            <a:schemeClr val="bg1"/>
                          </a:solidFill>
                          <a:effectLst/>
                        </a:rPr>
                        <a:t>COMPONENT</a:t>
                      </a:r>
                      <a:endParaRPr lang="it-IT" sz="1400" b="1" kern="1200" dirty="0">
                        <a:solidFill>
                          <a:schemeClr val="bg1"/>
                        </a:solidFill>
                        <a:effectLst/>
                        <a:latin typeface="+mn-lt"/>
                        <a:ea typeface="+mn-ea"/>
                        <a:cs typeface="+mn-cs"/>
                      </a:endParaRPr>
                    </a:p>
                  </a:txBody>
                  <a:tcPr marL="68580" marR="68580" marT="0" marB="0" anchor="ctr"/>
                </a:tc>
                <a:tc>
                  <a:txBody>
                    <a:bodyPr/>
                    <a:lstStyle/>
                    <a:p>
                      <a:pPr algn="ctr">
                        <a:lnSpc>
                          <a:spcPct val="115000"/>
                        </a:lnSpc>
                        <a:spcAft>
                          <a:spcPts val="400"/>
                        </a:spcAft>
                      </a:pPr>
                      <a:r>
                        <a:rPr lang="it-IT" sz="1400" dirty="0">
                          <a:solidFill>
                            <a:schemeClr val="bg1"/>
                          </a:solidFill>
                          <a:effectLst/>
                        </a:rPr>
                        <a:t>ZINC-PLATED STEEL</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en-US" sz="1400" dirty="0">
                          <a:solidFill>
                            <a:schemeClr val="bg1"/>
                          </a:solidFill>
                          <a:effectLst/>
                        </a:rPr>
                        <a:t>AISI 304</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15000"/>
                        </a:lnSpc>
                        <a:spcAft>
                          <a:spcPts val="400"/>
                        </a:spcAft>
                      </a:pPr>
                      <a:r>
                        <a:rPr lang="en-US" sz="1400" dirty="0">
                          <a:solidFill>
                            <a:schemeClr val="bg1"/>
                          </a:solidFill>
                          <a:effectLst/>
                        </a:rPr>
                        <a:t>AISI 316L</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400" dirty="0">
                          <a:solidFill>
                            <a:schemeClr val="bg1"/>
                          </a:solidFill>
                          <a:effectLst/>
                        </a:rPr>
                        <a:t>QTY</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5843536"/>
                  </a:ext>
                </a:extLst>
              </a:tr>
              <a:tr h="224439">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1</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err="1">
                          <a:solidFill>
                            <a:schemeClr val="tx1"/>
                          </a:solidFill>
                          <a:effectLst/>
                          <a:latin typeface="+mn-lt"/>
                          <a:ea typeface="+mn-ea"/>
                          <a:cs typeface="+mn-cs"/>
                        </a:rPr>
                        <a:t>Stell</a:t>
                      </a:r>
                      <a:r>
                        <a:rPr lang="it-IT" sz="1000" b="1" kern="1200" dirty="0">
                          <a:solidFill>
                            <a:schemeClr val="tx1"/>
                          </a:solidFill>
                          <a:effectLst/>
                          <a:latin typeface="+mn-lt"/>
                          <a:ea typeface="+mn-ea"/>
                          <a:cs typeface="+mn-cs"/>
                        </a:rPr>
                        <a:t> </a:t>
                      </a:r>
                      <a:r>
                        <a:rPr lang="it-IT" sz="1000" b="1" kern="1200" dirty="0" err="1">
                          <a:solidFill>
                            <a:schemeClr val="tx1"/>
                          </a:solidFill>
                          <a:effectLst/>
                          <a:latin typeface="+mn-lt"/>
                          <a:ea typeface="+mn-ea"/>
                          <a:cs typeface="+mn-cs"/>
                        </a:rPr>
                        <a:t>angular</a:t>
                      </a:r>
                      <a:endParaRPr lang="it-IT" sz="10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ANN325</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ANNX325</a:t>
                      </a:r>
                    </a:p>
                  </a:txBody>
                  <a:tcPr marL="68580" marR="68580" marT="0" marB="0" anchor="ctr"/>
                </a:tc>
                <a:tc>
                  <a:txBody>
                    <a:bodyPr/>
                    <a:lstStyle/>
                    <a:p>
                      <a:pPr algn="ctr">
                        <a:lnSpc>
                          <a:spcPct val="115000"/>
                        </a:lnSpc>
                        <a:spcAft>
                          <a:spcPts val="400"/>
                        </a:spcAft>
                      </a:pPr>
                      <a:r>
                        <a:rPr lang="it-IT" sz="1000" dirty="0">
                          <a:solidFill>
                            <a:schemeClr val="tx1"/>
                          </a:solidFill>
                          <a:effectLst/>
                        </a:rPr>
                        <a:t>ANNX325X6</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55693954"/>
                  </a:ext>
                </a:extLst>
              </a:tr>
              <a:tr h="332177">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2</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err="1">
                          <a:solidFill>
                            <a:schemeClr val="tx1"/>
                          </a:solidFill>
                          <a:effectLst/>
                          <a:latin typeface="+mn-lt"/>
                          <a:ea typeface="+mn-ea"/>
                          <a:cs typeface="+mn-cs"/>
                        </a:rPr>
                        <a:t>Screw</a:t>
                      </a:r>
                      <a:endParaRPr lang="it-IT" sz="10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VTE0512</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it-IT" sz="1000" kern="1200" dirty="0">
                          <a:solidFill>
                            <a:schemeClr val="tx1"/>
                          </a:solidFill>
                          <a:effectLst/>
                          <a:latin typeface="+mn-lt"/>
                          <a:ea typeface="+mn-ea"/>
                          <a:cs typeface="+mn-cs"/>
                        </a:rPr>
                        <a:t>VTE0512X</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VTE0512X</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8</a:t>
                      </a:r>
                    </a:p>
                  </a:txBody>
                  <a:tcPr marL="68580" marR="68580" marT="0" marB="0" anchor="ctr"/>
                </a:tc>
                <a:extLst>
                  <a:ext uri="{0D108BD9-81ED-4DB2-BD59-A6C34878D82A}">
                    <a16:rowId xmlns:a16="http://schemas.microsoft.com/office/drawing/2014/main" val="711784065"/>
                  </a:ext>
                </a:extLst>
              </a:tr>
              <a:tr h="119018">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it-IT" sz="1000" b="1" kern="1200" dirty="0" err="1">
                          <a:solidFill>
                            <a:schemeClr val="tx1"/>
                          </a:solidFill>
                          <a:effectLst/>
                          <a:latin typeface="+mn-lt"/>
                          <a:ea typeface="+mn-ea"/>
                          <a:cs typeface="+mn-cs"/>
                        </a:rPr>
                        <a:t>Washer</a:t>
                      </a:r>
                      <a:endParaRPr lang="it-IT" sz="10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RD53101</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RD53101X</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RD53101X</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8</a:t>
                      </a:r>
                    </a:p>
                  </a:txBody>
                  <a:tcPr marL="68580" marR="68580" marT="0" marB="0" anchor="ctr"/>
                </a:tc>
                <a:extLst>
                  <a:ext uri="{0D108BD9-81ED-4DB2-BD59-A6C34878D82A}">
                    <a16:rowId xmlns:a16="http://schemas.microsoft.com/office/drawing/2014/main" val="3471138432"/>
                  </a:ext>
                </a:extLst>
              </a:tr>
            </a:tbl>
          </a:graphicData>
        </a:graphic>
      </p:graphicFrame>
      <p:sp>
        <p:nvSpPr>
          <p:cNvPr id="25" name="CasellaDiTesto 24">
            <a:extLst>
              <a:ext uri="{FF2B5EF4-FFF2-40B4-BE49-F238E27FC236}">
                <a16:creationId xmlns:a16="http://schemas.microsoft.com/office/drawing/2014/main" id="{0B08B582-1E42-408E-A7B9-1D932EEADB7A}"/>
              </a:ext>
            </a:extLst>
          </p:cNvPr>
          <p:cNvSpPr txBox="1"/>
          <p:nvPr/>
        </p:nvSpPr>
        <p:spPr>
          <a:xfrm>
            <a:off x="8039422" y="6453336"/>
            <a:ext cx="3528392" cy="461665"/>
          </a:xfrm>
          <a:prstGeom prst="rect">
            <a:avLst/>
          </a:prstGeom>
          <a:noFill/>
        </p:spPr>
        <p:txBody>
          <a:bodyPr wrap="square" rtlCol="0">
            <a:spAutoFit/>
          </a:bodyPr>
          <a:lstStyle/>
          <a:p>
            <a:pPr algn="r"/>
            <a:r>
              <a:rPr lang="en-US" sz="1200" dirty="0"/>
              <a:t>IOMMANUAL–SMARTCHANNEL Rev. 01 (03-Feb-2021) </a:t>
            </a:r>
            <a:r>
              <a:rPr lang="it-IT" sz="1200" dirty="0"/>
              <a:t>– </a:t>
            </a:r>
            <a:fld id="{38A189E7-4A45-4A4B-8E8F-529AF395BDF0}" type="slidenum">
              <a:rPr lang="it-IT" sz="1200" smtClean="0"/>
              <a:pPr algn="r"/>
              <a:t>6</a:t>
            </a:fld>
            <a:endParaRPr lang="it-IT" sz="1200" dirty="0"/>
          </a:p>
        </p:txBody>
      </p:sp>
      <p:sp>
        <p:nvSpPr>
          <p:cNvPr id="26" name="Rectangle 53">
            <a:extLst>
              <a:ext uri="{FF2B5EF4-FFF2-40B4-BE49-F238E27FC236}">
                <a16:creationId xmlns:a16="http://schemas.microsoft.com/office/drawing/2014/main" id="{E6E9D7EF-7136-43EA-9DBD-CFE595A1A298}"/>
              </a:ext>
            </a:extLst>
          </p:cNvPr>
          <p:cNvSpPr>
            <a:spLocks noChangeArrowheads="1"/>
          </p:cNvSpPr>
          <p:nvPr/>
        </p:nvSpPr>
        <p:spPr bwMode="auto">
          <a:xfrm>
            <a:off x="190550" y="623517"/>
            <a:ext cx="1440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ASSEMBLY</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27" name="Rectangle 53">
            <a:extLst>
              <a:ext uri="{FF2B5EF4-FFF2-40B4-BE49-F238E27FC236}">
                <a16:creationId xmlns:a16="http://schemas.microsoft.com/office/drawing/2014/main" id="{81FA33F2-8E25-47AD-BAB4-3A29DB766EE0}"/>
              </a:ext>
            </a:extLst>
          </p:cNvPr>
          <p:cNvSpPr>
            <a:spLocks noChangeArrowheads="1"/>
          </p:cNvSpPr>
          <p:nvPr/>
        </p:nvSpPr>
        <p:spPr bwMode="auto">
          <a:xfrm>
            <a:off x="1457953" y="623517"/>
            <a:ext cx="43820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latin typeface="Trade Gothic Next Heavy" panose="020B0903040303020004" pitchFamily="34" charset="0"/>
                <a:ea typeface="Times New Roman" panose="02020603050405020304" pitchFamily="18" charset="0"/>
                <a:cs typeface="Times New Roman" panose="02020603050405020304" pitchFamily="18" charset="0"/>
              </a:rPr>
              <a:t> Guide channel type with angular steel </a:t>
            </a:r>
            <a:r>
              <a:rPr kumimoji="0" lang="en-GB" altLang="it-IT" sz="1200" i="0" u="none" strike="noStrike" cap="none" normalizeH="0" baseline="0" dirty="0" bmk="_Toc94519735">
                <a:ln>
                  <a:noFill/>
                </a:ln>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CA </a:t>
            </a:r>
            <a:endParaRPr kumimoji="0" lang="en-GB" altLang="it-IT" sz="1200" i="0" u="none" strike="noStrike" cap="none" normalizeH="0" baseline="0" dirty="0">
              <a:ln>
                <a:noFill/>
              </a:ln>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32" name="CasellaDiTesto 31">
            <a:extLst>
              <a:ext uri="{FF2B5EF4-FFF2-40B4-BE49-F238E27FC236}">
                <a16:creationId xmlns:a16="http://schemas.microsoft.com/office/drawing/2014/main" id="{B0148420-5D90-4BB1-BD5F-FA53C701CCF8}"/>
              </a:ext>
            </a:extLst>
          </p:cNvPr>
          <p:cNvSpPr txBox="1"/>
          <p:nvPr/>
        </p:nvSpPr>
        <p:spPr>
          <a:xfrm>
            <a:off x="3142459" y="5569304"/>
            <a:ext cx="3168352" cy="325538"/>
          </a:xfrm>
          <a:prstGeom prst="rect">
            <a:avLst/>
          </a:prstGeom>
          <a:noFill/>
        </p:spPr>
        <p:txBody>
          <a:bodyPr wrap="square" rtlCol="0">
            <a:spAutoFit/>
          </a:bodyPr>
          <a:lstStyle>
            <a:defPPr>
              <a:defRPr lang="it-IT"/>
            </a:defPPr>
            <a:lvl1pPr>
              <a:lnSpc>
                <a:spcPct val="115000"/>
              </a:lnSpc>
              <a:spcAft>
                <a:spcPts val="600"/>
              </a:spcAft>
              <a:defRPr sz="1400">
                <a:effectLst/>
                <a:latin typeface="+mj-lt"/>
                <a:ea typeface="Calibri" panose="020F0502020204030204" pitchFamily="34" charset="0"/>
                <a:cs typeface="Times New Roman" panose="02020603050405020304" pitchFamily="18" charset="0"/>
              </a:defRPr>
            </a:lvl1pPr>
          </a:lstStyle>
          <a:p>
            <a:pPr algn="r"/>
            <a:r>
              <a:rPr lang="en-US" i="1" dirty="0"/>
              <a:t>Quantities for one 2-m channel trunk</a:t>
            </a:r>
            <a:endParaRPr lang="it-IT" i="1" dirty="0"/>
          </a:p>
        </p:txBody>
      </p:sp>
      <p:pic>
        <p:nvPicPr>
          <p:cNvPr id="5" name="Immagine 4">
            <a:extLst>
              <a:ext uri="{FF2B5EF4-FFF2-40B4-BE49-F238E27FC236}">
                <a16:creationId xmlns:a16="http://schemas.microsoft.com/office/drawing/2014/main" id="{0AB67DD9-5EBA-4001-93AC-1C7F5B940D09}"/>
              </a:ext>
            </a:extLst>
          </p:cNvPr>
          <p:cNvPicPr>
            <a:picLocks noChangeAspect="1"/>
          </p:cNvPicPr>
          <p:nvPr/>
        </p:nvPicPr>
        <p:blipFill>
          <a:blip r:embed="rId4"/>
          <a:stretch>
            <a:fillRect/>
          </a:stretch>
        </p:blipFill>
        <p:spPr>
          <a:xfrm>
            <a:off x="6815286" y="1170944"/>
            <a:ext cx="5150661" cy="3165068"/>
          </a:xfrm>
          <a:prstGeom prst="rect">
            <a:avLst/>
          </a:prstGeom>
        </p:spPr>
      </p:pic>
      <p:sp>
        <p:nvSpPr>
          <p:cNvPr id="14" name="CasellaDiTesto 13">
            <a:extLst>
              <a:ext uri="{FF2B5EF4-FFF2-40B4-BE49-F238E27FC236}">
                <a16:creationId xmlns:a16="http://schemas.microsoft.com/office/drawing/2014/main" id="{770081DA-3D7D-4DAF-B69A-4EDB23CB3E9B}"/>
              </a:ext>
            </a:extLst>
          </p:cNvPr>
          <p:cNvSpPr txBox="1"/>
          <p:nvPr/>
        </p:nvSpPr>
        <p:spPr>
          <a:xfrm>
            <a:off x="555084" y="821168"/>
            <a:ext cx="11080243" cy="325538"/>
          </a:xfrm>
          <a:prstGeom prst="rect">
            <a:avLst/>
          </a:prstGeom>
          <a:noFill/>
        </p:spPr>
        <p:txBody>
          <a:bodyPr wrap="square" rtlCol="0">
            <a:spAutoFit/>
          </a:bodyPr>
          <a:lstStyle>
            <a:defPPr>
              <a:defRPr lang="it-IT"/>
            </a:defPPr>
            <a:lvl1pPr>
              <a:lnSpc>
                <a:spcPct val="115000"/>
              </a:lnSpc>
              <a:spcAft>
                <a:spcPts val="600"/>
              </a:spcAft>
              <a:defRPr sz="1400">
                <a:effectLst/>
                <a:latin typeface="+mj-lt"/>
                <a:ea typeface="Calibri" panose="020F0502020204030204" pitchFamily="34" charset="0"/>
                <a:cs typeface="Times New Roman" panose="02020603050405020304" pitchFamily="18" charset="0"/>
              </a:defRPr>
            </a:lvl1pPr>
          </a:lstStyle>
          <a:p>
            <a:r>
              <a:rPr lang="en-US" i="1" dirty="0"/>
              <a:t>The assembly of guide channels with supporting devices is the same as that of the empty channel (CS), with the addition of supporting devices.</a:t>
            </a:r>
            <a:endParaRPr lang="it-IT" i="1" dirty="0"/>
          </a:p>
        </p:txBody>
      </p:sp>
    </p:spTree>
    <p:extLst>
      <p:ext uri="{BB962C8B-B14F-4D97-AF65-F5344CB8AC3E}">
        <p14:creationId xmlns:p14="http://schemas.microsoft.com/office/powerpoint/2010/main" val="347057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0B08B582-1E42-408E-A7B9-1D932EEADB7A}"/>
              </a:ext>
            </a:extLst>
          </p:cNvPr>
          <p:cNvSpPr txBox="1"/>
          <p:nvPr/>
        </p:nvSpPr>
        <p:spPr>
          <a:xfrm>
            <a:off x="8039422" y="6453336"/>
            <a:ext cx="3528392" cy="461665"/>
          </a:xfrm>
          <a:prstGeom prst="rect">
            <a:avLst/>
          </a:prstGeom>
          <a:noFill/>
        </p:spPr>
        <p:txBody>
          <a:bodyPr wrap="square" rtlCol="0">
            <a:spAutoFit/>
          </a:bodyPr>
          <a:lstStyle/>
          <a:p>
            <a:pPr algn="r"/>
            <a:r>
              <a:rPr lang="en-US" sz="1200" dirty="0"/>
              <a:t>IOMMANUAL SMARTCHANNEL – Rev. 01 (03-Feb-2021) </a:t>
            </a:r>
            <a:r>
              <a:rPr lang="it-IT" sz="1200" dirty="0"/>
              <a:t>– </a:t>
            </a:r>
            <a:fld id="{38A189E7-4A45-4A4B-8E8F-529AF395BDF0}" type="slidenum">
              <a:rPr lang="it-IT" sz="1200" smtClean="0"/>
              <a:pPr algn="r"/>
              <a:t>7</a:t>
            </a:fld>
            <a:endParaRPr lang="it-IT" sz="1200" dirty="0"/>
          </a:p>
        </p:txBody>
      </p:sp>
      <p:pic>
        <p:nvPicPr>
          <p:cNvPr id="4" name="Immagine 3">
            <a:extLst>
              <a:ext uri="{FF2B5EF4-FFF2-40B4-BE49-F238E27FC236}">
                <a16:creationId xmlns:a16="http://schemas.microsoft.com/office/drawing/2014/main" id="{26E8EA4C-20E2-40BF-B66F-1E6A5482F14C}"/>
              </a:ext>
            </a:extLst>
          </p:cNvPr>
          <p:cNvPicPr>
            <a:picLocks noChangeAspect="1"/>
          </p:cNvPicPr>
          <p:nvPr/>
        </p:nvPicPr>
        <p:blipFill rotWithShape="1">
          <a:blip r:embed="rId3"/>
          <a:srcRect l="2407" t="8852" r="2540" b="4648"/>
          <a:stretch/>
        </p:blipFill>
        <p:spPr>
          <a:xfrm>
            <a:off x="617504" y="1301201"/>
            <a:ext cx="7272808" cy="4497702"/>
          </a:xfrm>
          <a:prstGeom prst="rect">
            <a:avLst/>
          </a:prstGeom>
        </p:spPr>
      </p:pic>
      <p:sp>
        <p:nvSpPr>
          <p:cNvPr id="15" name="Rectangle 53">
            <a:extLst>
              <a:ext uri="{FF2B5EF4-FFF2-40B4-BE49-F238E27FC236}">
                <a16:creationId xmlns:a16="http://schemas.microsoft.com/office/drawing/2014/main" id="{F9D62AED-C3E6-493B-91FB-3EFAC8272E95}"/>
              </a:ext>
            </a:extLst>
          </p:cNvPr>
          <p:cNvSpPr>
            <a:spLocks noChangeArrowheads="1"/>
          </p:cNvSpPr>
          <p:nvPr/>
        </p:nvSpPr>
        <p:spPr bwMode="auto">
          <a:xfrm>
            <a:off x="262558" y="623517"/>
            <a:ext cx="1440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ASSEMBLY</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17" name="Rectangle 53">
            <a:extLst>
              <a:ext uri="{FF2B5EF4-FFF2-40B4-BE49-F238E27FC236}">
                <a16:creationId xmlns:a16="http://schemas.microsoft.com/office/drawing/2014/main" id="{89B9783E-C628-43F1-B1D1-7D7333F34CBA}"/>
              </a:ext>
            </a:extLst>
          </p:cNvPr>
          <p:cNvSpPr>
            <a:spLocks noChangeArrowheads="1"/>
          </p:cNvSpPr>
          <p:nvPr/>
        </p:nvSpPr>
        <p:spPr bwMode="auto">
          <a:xfrm>
            <a:off x="1457953" y="623517"/>
            <a:ext cx="43820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latin typeface="Trade Gothic Next Heavy" panose="020B0903040303020004" pitchFamily="34" charset="0"/>
                <a:ea typeface="Times New Roman" panose="02020603050405020304" pitchFamily="18" charset="0"/>
                <a:cs typeface="Times New Roman" panose="02020603050405020304" pitchFamily="18" charset="0"/>
              </a:rPr>
              <a:t>Cable tray for fixed layout </a:t>
            </a:r>
            <a:endParaRPr kumimoji="0" lang="en-GB" altLang="it-IT" sz="1200" i="0" u="none" strike="noStrike" cap="none" normalizeH="0" baseline="0" dirty="0">
              <a:ln>
                <a:noFill/>
              </a:ln>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18" name="CasellaDiTesto 17">
            <a:extLst>
              <a:ext uri="{FF2B5EF4-FFF2-40B4-BE49-F238E27FC236}">
                <a16:creationId xmlns:a16="http://schemas.microsoft.com/office/drawing/2014/main" id="{22D97F50-E81D-4DAE-A792-3D8DC9A77E22}"/>
              </a:ext>
            </a:extLst>
          </p:cNvPr>
          <p:cNvSpPr txBox="1"/>
          <p:nvPr/>
        </p:nvSpPr>
        <p:spPr>
          <a:xfrm>
            <a:off x="487571" y="896086"/>
            <a:ext cx="11080243" cy="325538"/>
          </a:xfrm>
          <a:prstGeom prst="rect">
            <a:avLst/>
          </a:prstGeom>
          <a:noFill/>
        </p:spPr>
        <p:txBody>
          <a:bodyPr wrap="square" rtlCol="0">
            <a:spAutoFit/>
          </a:bodyPr>
          <a:lstStyle>
            <a:defPPr>
              <a:defRPr lang="it-IT"/>
            </a:defPPr>
            <a:lvl1pPr>
              <a:lnSpc>
                <a:spcPct val="115000"/>
              </a:lnSpc>
              <a:spcAft>
                <a:spcPts val="600"/>
              </a:spcAft>
              <a:defRPr sz="1400">
                <a:effectLst/>
                <a:latin typeface="+mj-lt"/>
                <a:ea typeface="Calibri" panose="020F0502020204030204" pitchFamily="34" charset="0"/>
                <a:cs typeface="Times New Roman" panose="02020603050405020304" pitchFamily="18" charset="0"/>
              </a:defRPr>
            </a:lvl1pPr>
          </a:lstStyle>
          <a:p>
            <a:r>
              <a:rPr lang="it-IT" i="1" dirty="0" err="1"/>
              <a:t>Pay</a:t>
            </a:r>
            <a:r>
              <a:rPr lang="it-IT" i="1" dirty="0"/>
              <a:t> </a:t>
            </a:r>
            <a:r>
              <a:rPr lang="it-IT" i="1" dirty="0" err="1"/>
              <a:t>attention</a:t>
            </a:r>
            <a:r>
              <a:rPr lang="it-IT" i="1" dirty="0"/>
              <a:t> to the </a:t>
            </a:r>
            <a:r>
              <a:rPr lang="it-IT" i="1" dirty="0" err="1"/>
              <a:t>lenght</a:t>
            </a:r>
            <a:r>
              <a:rPr lang="it-IT" i="1" dirty="0"/>
              <a:t> of </a:t>
            </a:r>
            <a:r>
              <a:rPr lang="en-GB" altLang="it-IT" i="1" dirty="0" bmk="_Toc94519735"/>
              <a:t>Cable tray </a:t>
            </a:r>
            <a:r>
              <a:rPr lang="it-IT" i="1" dirty="0" err="1"/>
              <a:t>which</a:t>
            </a:r>
            <a:r>
              <a:rPr lang="it-IT" i="1" dirty="0"/>
              <a:t> </a:t>
            </a:r>
            <a:r>
              <a:rPr lang="it-IT" i="1" dirty="0" err="1"/>
              <a:t>is</a:t>
            </a:r>
            <a:r>
              <a:rPr lang="it-IT" i="1" dirty="0"/>
              <a:t> 3 m </a:t>
            </a:r>
          </a:p>
        </p:txBody>
      </p:sp>
      <p:sp>
        <p:nvSpPr>
          <p:cNvPr id="3" name="CasellaDiTesto 2">
            <a:extLst>
              <a:ext uri="{FF2B5EF4-FFF2-40B4-BE49-F238E27FC236}">
                <a16:creationId xmlns:a16="http://schemas.microsoft.com/office/drawing/2014/main" id="{45EE66B4-682E-4C6C-A6FB-5F6EB0CD96EB}"/>
              </a:ext>
            </a:extLst>
          </p:cNvPr>
          <p:cNvSpPr txBox="1"/>
          <p:nvPr/>
        </p:nvSpPr>
        <p:spPr>
          <a:xfrm>
            <a:off x="7842566" y="1588150"/>
            <a:ext cx="1728192" cy="369332"/>
          </a:xfrm>
          <a:prstGeom prst="rect">
            <a:avLst/>
          </a:prstGeom>
          <a:noFill/>
        </p:spPr>
        <p:txBody>
          <a:bodyPr wrap="square" rtlCol="0">
            <a:spAutoFit/>
          </a:bodyPr>
          <a:lstStyle/>
          <a:p>
            <a:r>
              <a:rPr lang="it-IT" dirty="0"/>
              <a:t>Cable </a:t>
            </a:r>
            <a:r>
              <a:rPr lang="it-IT" dirty="0" err="1"/>
              <a:t>tray</a:t>
            </a:r>
            <a:endParaRPr lang="it-IT" dirty="0"/>
          </a:p>
        </p:txBody>
      </p:sp>
      <p:cxnSp>
        <p:nvCxnSpPr>
          <p:cNvPr id="7" name="Connettore 2 6">
            <a:extLst>
              <a:ext uri="{FF2B5EF4-FFF2-40B4-BE49-F238E27FC236}">
                <a16:creationId xmlns:a16="http://schemas.microsoft.com/office/drawing/2014/main" id="{599CEF55-1815-4ACD-8B34-875914315ED6}"/>
              </a:ext>
            </a:extLst>
          </p:cNvPr>
          <p:cNvCxnSpPr>
            <a:stCxn id="3" idx="1"/>
          </p:cNvCxnSpPr>
          <p:nvPr/>
        </p:nvCxnSpPr>
        <p:spPr>
          <a:xfrm flipH="1">
            <a:off x="7050478" y="1772816"/>
            <a:ext cx="792088" cy="31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Immagine 11">
            <a:extLst>
              <a:ext uri="{FF2B5EF4-FFF2-40B4-BE49-F238E27FC236}">
                <a16:creationId xmlns:a16="http://schemas.microsoft.com/office/drawing/2014/main" id="{F912EBB6-C23E-4B1A-8FFB-F3CC7009275D}"/>
              </a:ext>
            </a:extLst>
          </p:cNvPr>
          <p:cNvPicPr>
            <a:picLocks noChangeAspect="1"/>
          </p:cNvPicPr>
          <p:nvPr/>
        </p:nvPicPr>
        <p:blipFill rotWithShape="1">
          <a:blip r:embed="rId4">
            <a:extLst>
              <a:ext uri="{28A0092B-C50C-407E-A947-70E740481C1C}">
                <a14:useLocalDpi xmlns:a14="http://schemas.microsoft.com/office/drawing/2010/main" val="0"/>
              </a:ext>
            </a:extLst>
          </a:blip>
          <a:srcRect l="17621" b="10973"/>
          <a:stretch/>
        </p:blipFill>
        <p:spPr>
          <a:xfrm>
            <a:off x="6664269" y="3240647"/>
            <a:ext cx="2356593" cy="2630551"/>
          </a:xfrm>
          <a:prstGeom prst="rect">
            <a:avLst/>
          </a:prstGeom>
        </p:spPr>
      </p:pic>
      <p:pic>
        <p:nvPicPr>
          <p:cNvPr id="13" name="Immagine 12">
            <a:extLst>
              <a:ext uri="{FF2B5EF4-FFF2-40B4-BE49-F238E27FC236}">
                <a16:creationId xmlns:a16="http://schemas.microsoft.com/office/drawing/2014/main" id="{94D4B09F-53F0-4FA7-9D92-0ED2A1EE48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00" r="13605"/>
          <a:stretch/>
        </p:blipFill>
        <p:spPr>
          <a:xfrm>
            <a:off x="9138156" y="3187948"/>
            <a:ext cx="2160240" cy="2695717"/>
          </a:xfrm>
          <a:prstGeom prst="rect">
            <a:avLst/>
          </a:prstGeom>
        </p:spPr>
      </p:pic>
      <p:sp>
        <p:nvSpPr>
          <p:cNvPr id="14" name="Ovale 13">
            <a:extLst>
              <a:ext uri="{FF2B5EF4-FFF2-40B4-BE49-F238E27FC236}">
                <a16:creationId xmlns:a16="http://schemas.microsoft.com/office/drawing/2014/main" id="{1ACFC58B-93B9-4A74-B436-87507DC36735}"/>
              </a:ext>
            </a:extLst>
          </p:cNvPr>
          <p:cNvSpPr/>
          <p:nvPr/>
        </p:nvSpPr>
        <p:spPr>
          <a:xfrm>
            <a:off x="622599" y="4581128"/>
            <a:ext cx="945363" cy="6583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21F3D35F-7F54-4467-821E-04B0A1E2BF53}"/>
              </a:ext>
            </a:extLst>
          </p:cNvPr>
          <p:cNvCxnSpPr>
            <a:cxnSpLocks/>
            <a:stCxn id="14" idx="5"/>
          </p:cNvCxnSpPr>
          <p:nvPr/>
        </p:nvCxnSpPr>
        <p:spPr>
          <a:xfrm flipV="1">
            <a:off x="1429517" y="5013176"/>
            <a:ext cx="5234752" cy="129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Ovale 18">
            <a:extLst>
              <a:ext uri="{FF2B5EF4-FFF2-40B4-BE49-F238E27FC236}">
                <a16:creationId xmlns:a16="http://schemas.microsoft.com/office/drawing/2014/main" id="{4BD69A21-EA0E-4FC2-9D41-A996F915D539}"/>
              </a:ext>
            </a:extLst>
          </p:cNvPr>
          <p:cNvSpPr/>
          <p:nvPr/>
        </p:nvSpPr>
        <p:spPr>
          <a:xfrm>
            <a:off x="6849457" y="1301201"/>
            <a:ext cx="945363" cy="6583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a:extLst>
              <a:ext uri="{FF2B5EF4-FFF2-40B4-BE49-F238E27FC236}">
                <a16:creationId xmlns:a16="http://schemas.microsoft.com/office/drawing/2014/main" id="{D88FBDF8-3BDB-4EEE-95F5-DC50ECECE7CD}"/>
              </a:ext>
            </a:extLst>
          </p:cNvPr>
          <p:cNvCxnSpPr>
            <a:stCxn id="19" idx="5"/>
          </p:cNvCxnSpPr>
          <p:nvPr/>
        </p:nvCxnSpPr>
        <p:spPr>
          <a:xfrm>
            <a:off x="7656375" y="1863176"/>
            <a:ext cx="2327263" cy="1377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905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0B08B582-1E42-408E-A7B9-1D932EEADB7A}"/>
              </a:ext>
            </a:extLst>
          </p:cNvPr>
          <p:cNvSpPr txBox="1"/>
          <p:nvPr/>
        </p:nvSpPr>
        <p:spPr>
          <a:xfrm>
            <a:off x="8039422" y="6453336"/>
            <a:ext cx="3528392" cy="461665"/>
          </a:xfrm>
          <a:prstGeom prst="rect">
            <a:avLst/>
          </a:prstGeom>
          <a:noFill/>
        </p:spPr>
        <p:txBody>
          <a:bodyPr wrap="square" rtlCol="0">
            <a:spAutoFit/>
          </a:bodyPr>
          <a:lstStyle/>
          <a:p>
            <a:pPr algn="r"/>
            <a:r>
              <a:rPr lang="en-US" sz="1200" dirty="0"/>
              <a:t>IOMMANUAL SMARTCHANNEL – Rev. 01 (03-Feb-2021) </a:t>
            </a:r>
            <a:r>
              <a:rPr lang="it-IT" sz="1200" dirty="0"/>
              <a:t>– </a:t>
            </a:r>
            <a:fld id="{38A189E7-4A45-4A4B-8E8F-529AF395BDF0}" type="slidenum">
              <a:rPr lang="it-IT" sz="1200" smtClean="0"/>
              <a:pPr algn="r"/>
              <a:t>8</a:t>
            </a:fld>
            <a:endParaRPr lang="it-IT" sz="1200" dirty="0"/>
          </a:p>
        </p:txBody>
      </p:sp>
      <p:sp>
        <p:nvSpPr>
          <p:cNvPr id="15" name="Rectangle 53">
            <a:extLst>
              <a:ext uri="{FF2B5EF4-FFF2-40B4-BE49-F238E27FC236}">
                <a16:creationId xmlns:a16="http://schemas.microsoft.com/office/drawing/2014/main" id="{F9D62AED-C3E6-493B-91FB-3EFAC8272E95}"/>
              </a:ext>
            </a:extLst>
          </p:cNvPr>
          <p:cNvSpPr>
            <a:spLocks noChangeArrowheads="1"/>
          </p:cNvSpPr>
          <p:nvPr/>
        </p:nvSpPr>
        <p:spPr bwMode="auto">
          <a:xfrm>
            <a:off x="262558" y="623517"/>
            <a:ext cx="1440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rPr>
              <a:t>ASSEMBLY</a:t>
            </a:r>
            <a:endParaRPr kumimoji="0" lang="en-GB" altLang="it-IT" sz="1200" i="0" u="none" strike="noStrike" cap="none" normalizeH="0" baseline="0" dirty="0">
              <a:ln>
                <a:noFill/>
              </a:ln>
              <a:solidFill>
                <a:srgbClr val="0070C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17" name="Rectangle 53">
            <a:extLst>
              <a:ext uri="{FF2B5EF4-FFF2-40B4-BE49-F238E27FC236}">
                <a16:creationId xmlns:a16="http://schemas.microsoft.com/office/drawing/2014/main" id="{89B9783E-C628-43F1-B1D1-7D7333F34CBA}"/>
              </a:ext>
            </a:extLst>
          </p:cNvPr>
          <p:cNvSpPr>
            <a:spLocks noChangeArrowheads="1"/>
          </p:cNvSpPr>
          <p:nvPr/>
        </p:nvSpPr>
        <p:spPr bwMode="auto">
          <a:xfrm>
            <a:off x="1457953" y="623517"/>
            <a:ext cx="43820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eaLnBrk="0" hangingPunct="0"/>
            <a:r>
              <a:rPr kumimoji="0" lang="en-GB" altLang="it-IT" sz="1200" i="0" u="none" strike="noStrike" cap="none" normalizeH="0" baseline="0" dirty="0" bmk="_Toc94519735">
                <a:ln>
                  <a:noFill/>
                </a:ln>
                <a:solidFill>
                  <a:srgbClr val="0070C0"/>
                </a:solidFill>
                <a:latin typeface="Trade Gothic Next Heavy" panose="020B0903040303020004" pitchFamily="34" charset="0"/>
                <a:ea typeface="Times New Roman" panose="02020603050405020304" pitchFamily="18" charset="0"/>
                <a:cs typeface="Times New Roman" panose="02020603050405020304" pitchFamily="18" charset="0"/>
              </a:rPr>
              <a:t>Cable tray for fixed layout </a:t>
            </a:r>
            <a:endParaRPr kumimoji="0" lang="en-GB" altLang="it-IT" sz="1200" i="0" u="none" strike="noStrike" cap="none" normalizeH="0" baseline="0" dirty="0">
              <a:ln>
                <a:noFill/>
              </a:ln>
              <a:solidFill>
                <a:srgbClr val="FF0000"/>
              </a:solidFill>
              <a:effectLst>
                <a:outerShdw blurRad="38100" dist="38100" dir="2700000" algn="tl">
                  <a:srgbClr val="000000">
                    <a:alpha val="43137"/>
                  </a:srgbClr>
                </a:outerShdw>
              </a:effectLst>
              <a:latin typeface="Trade Gothic Next Heavy" panose="020B0903040303020004" pitchFamily="34" charset="0"/>
              <a:ea typeface="Times New Roman" panose="02020603050405020304" pitchFamily="18" charset="0"/>
              <a:cs typeface="Times New Roman" panose="02020603050405020304" pitchFamily="18" charset="0"/>
            </a:endParaRPr>
          </a:p>
        </p:txBody>
      </p:sp>
      <p:sp>
        <p:nvSpPr>
          <p:cNvPr id="18" name="CasellaDiTesto 17">
            <a:extLst>
              <a:ext uri="{FF2B5EF4-FFF2-40B4-BE49-F238E27FC236}">
                <a16:creationId xmlns:a16="http://schemas.microsoft.com/office/drawing/2014/main" id="{22D97F50-E81D-4DAE-A792-3D8DC9A77E22}"/>
              </a:ext>
            </a:extLst>
          </p:cNvPr>
          <p:cNvSpPr txBox="1"/>
          <p:nvPr/>
        </p:nvSpPr>
        <p:spPr>
          <a:xfrm>
            <a:off x="366139" y="916928"/>
            <a:ext cx="11080243" cy="325538"/>
          </a:xfrm>
          <a:prstGeom prst="rect">
            <a:avLst/>
          </a:prstGeom>
          <a:noFill/>
        </p:spPr>
        <p:txBody>
          <a:bodyPr wrap="square" rtlCol="0">
            <a:spAutoFit/>
          </a:bodyPr>
          <a:lstStyle>
            <a:defPPr>
              <a:defRPr lang="it-IT"/>
            </a:defPPr>
            <a:lvl1pPr>
              <a:lnSpc>
                <a:spcPct val="115000"/>
              </a:lnSpc>
              <a:spcAft>
                <a:spcPts val="600"/>
              </a:spcAft>
              <a:defRPr sz="1400">
                <a:effectLst/>
                <a:latin typeface="+mj-lt"/>
                <a:ea typeface="Calibri" panose="020F0502020204030204" pitchFamily="34" charset="0"/>
                <a:cs typeface="Times New Roman" panose="02020603050405020304" pitchFamily="18" charset="0"/>
              </a:defRPr>
            </a:lvl1pPr>
          </a:lstStyle>
          <a:p>
            <a:r>
              <a:rPr lang="it-IT" i="1" dirty="0" err="1"/>
              <a:t>Pay</a:t>
            </a:r>
            <a:r>
              <a:rPr lang="it-IT" i="1" dirty="0"/>
              <a:t> </a:t>
            </a:r>
            <a:r>
              <a:rPr lang="it-IT" i="1" dirty="0" err="1"/>
              <a:t>attention</a:t>
            </a:r>
            <a:r>
              <a:rPr lang="it-IT" i="1" dirty="0"/>
              <a:t> to the </a:t>
            </a:r>
            <a:r>
              <a:rPr lang="it-IT" i="1" dirty="0" err="1"/>
              <a:t>lenght</a:t>
            </a:r>
            <a:r>
              <a:rPr lang="it-IT" i="1" dirty="0"/>
              <a:t> of  </a:t>
            </a:r>
            <a:r>
              <a:rPr lang="it-IT" i="1" dirty="0" err="1"/>
              <a:t>fixed</a:t>
            </a:r>
            <a:r>
              <a:rPr lang="it-IT" i="1" dirty="0"/>
              <a:t> guide </a:t>
            </a:r>
            <a:r>
              <a:rPr lang="it-IT" i="1" dirty="0" err="1"/>
              <a:t>channel</a:t>
            </a:r>
            <a:r>
              <a:rPr lang="it-IT" i="1" dirty="0"/>
              <a:t>  </a:t>
            </a:r>
            <a:r>
              <a:rPr lang="it-IT" i="1" dirty="0" err="1"/>
              <a:t>which</a:t>
            </a:r>
            <a:r>
              <a:rPr lang="it-IT" i="1" dirty="0"/>
              <a:t> </a:t>
            </a:r>
            <a:r>
              <a:rPr lang="it-IT" i="1" dirty="0" err="1"/>
              <a:t>is</a:t>
            </a:r>
            <a:r>
              <a:rPr lang="it-IT" i="1" dirty="0"/>
              <a:t> 3 m </a:t>
            </a:r>
          </a:p>
        </p:txBody>
      </p:sp>
      <p:sp>
        <p:nvSpPr>
          <p:cNvPr id="30" name="CasellaDiTesto 29">
            <a:extLst>
              <a:ext uri="{FF2B5EF4-FFF2-40B4-BE49-F238E27FC236}">
                <a16:creationId xmlns:a16="http://schemas.microsoft.com/office/drawing/2014/main" id="{EE390A28-A01D-44A0-BD19-BF7088F9E333}"/>
              </a:ext>
            </a:extLst>
          </p:cNvPr>
          <p:cNvSpPr txBox="1"/>
          <p:nvPr/>
        </p:nvSpPr>
        <p:spPr>
          <a:xfrm>
            <a:off x="7035404" y="784194"/>
            <a:ext cx="2012129" cy="523220"/>
          </a:xfrm>
          <a:prstGeom prst="rect">
            <a:avLst/>
          </a:prstGeom>
          <a:noFill/>
        </p:spPr>
        <p:txBody>
          <a:bodyPr wrap="square" rtlCol="0">
            <a:spAutoFit/>
          </a:bodyPr>
          <a:lstStyle/>
          <a:p>
            <a:r>
              <a:rPr lang="it-IT" sz="1400" dirty="0"/>
              <a:t>DETAIL FIXING CABLE TRY ON SUPPORT BRACKETS </a:t>
            </a:r>
          </a:p>
        </p:txBody>
      </p:sp>
      <p:sp>
        <p:nvSpPr>
          <p:cNvPr id="31" name="CasellaDiTesto 30">
            <a:extLst>
              <a:ext uri="{FF2B5EF4-FFF2-40B4-BE49-F238E27FC236}">
                <a16:creationId xmlns:a16="http://schemas.microsoft.com/office/drawing/2014/main" id="{4A4722F0-D73F-4843-A4BB-1C981AF9ABFF}"/>
              </a:ext>
            </a:extLst>
          </p:cNvPr>
          <p:cNvSpPr txBox="1"/>
          <p:nvPr/>
        </p:nvSpPr>
        <p:spPr>
          <a:xfrm>
            <a:off x="9556250" y="857202"/>
            <a:ext cx="2201212" cy="523220"/>
          </a:xfrm>
          <a:prstGeom prst="rect">
            <a:avLst/>
          </a:prstGeom>
          <a:noFill/>
        </p:spPr>
        <p:txBody>
          <a:bodyPr wrap="square" rtlCol="0">
            <a:spAutoFit/>
          </a:bodyPr>
          <a:lstStyle/>
          <a:p>
            <a:r>
              <a:rPr lang="it-IT" sz="1400" dirty="0"/>
              <a:t> DETAIL INTERMEDIATE JOINING   KJPGCSMT060I </a:t>
            </a:r>
          </a:p>
        </p:txBody>
      </p:sp>
      <p:graphicFrame>
        <p:nvGraphicFramePr>
          <p:cNvPr id="16" name="Tabella 15">
            <a:extLst>
              <a:ext uri="{FF2B5EF4-FFF2-40B4-BE49-F238E27FC236}">
                <a16:creationId xmlns:a16="http://schemas.microsoft.com/office/drawing/2014/main" id="{BB7C0101-59AD-4356-B0DF-33FF3B60F193}"/>
              </a:ext>
            </a:extLst>
          </p:cNvPr>
          <p:cNvGraphicFramePr>
            <a:graphicFrameLocks noGrp="1"/>
          </p:cNvGraphicFramePr>
          <p:nvPr>
            <p:extLst>
              <p:ext uri="{D42A27DB-BD31-4B8C-83A1-F6EECF244321}">
                <p14:modId xmlns:p14="http://schemas.microsoft.com/office/powerpoint/2010/main" val="2369085434"/>
              </p:ext>
            </p:extLst>
          </p:nvPr>
        </p:nvGraphicFramePr>
        <p:xfrm>
          <a:off x="293513" y="1379534"/>
          <a:ext cx="6157060" cy="2985571"/>
        </p:xfrm>
        <a:graphic>
          <a:graphicData uri="http://schemas.openxmlformats.org/drawingml/2006/table">
            <a:tbl>
              <a:tblPr firstRow="1" firstCol="1" bandRow="1">
                <a:tableStyleId>{1E171933-4619-4E11-9A3F-F7608DF75F80}</a:tableStyleId>
              </a:tblPr>
              <a:tblGrid>
                <a:gridCol w="575606">
                  <a:extLst>
                    <a:ext uri="{9D8B030D-6E8A-4147-A177-3AD203B41FA5}">
                      <a16:colId xmlns:a16="http://schemas.microsoft.com/office/drawing/2014/main" val="129716528"/>
                    </a:ext>
                  </a:extLst>
                </a:gridCol>
                <a:gridCol w="1712434">
                  <a:extLst>
                    <a:ext uri="{9D8B030D-6E8A-4147-A177-3AD203B41FA5}">
                      <a16:colId xmlns:a16="http://schemas.microsoft.com/office/drawing/2014/main" val="3860925975"/>
                    </a:ext>
                  </a:extLst>
                </a:gridCol>
                <a:gridCol w="1120743">
                  <a:extLst>
                    <a:ext uri="{9D8B030D-6E8A-4147-A177-3AD203B41FA5}">
                      <a16:colId xmlns:a16="http://schemas.microsoft.com/office/drawing/2014/main" val="362270672"/>
                    </a:ext>
                  </a:extLst>
                </a:gridCol>
                <a:gridCol w="1120743">
                  <a:extLst>
                    <a:ext uri="{9D8B030D-6E8A-4147-A177-3AD203B41FA5}">
                      <a16:colId xmlns:a16="http://schemas.microsoft.com/office/drawing/2014/main" val="4109729049"/>
                    </a:ext>
                  </a:extLst>
                </a:gridCol>
                <a:gridCol w="1123478">
                  <a:extLst>
                    <a:ext uri="{9D8B030D-6E8A-4147-A177-3AD203B41FA5}">
                      <a16:colId xmlns:a16="http://schemas.microsoft.com/office/drawing/2014/main" val="552956867"/>
                    </a:ext>
                  </a:extLst>
                </a:gridCol>
                <a:gridCol w="504056">
                  <a:extLst>
                    <a:ext uri="{9D8B030D-6E8A-4147-A177-3AD203B41FA5}">
                      <a16:colId xmlns:a16="http://schemas.microsoft.com/office/drawing/2014/main" val="3051735156"/>
                    </a:ext>
                  </a:extLst>
                </a:gridCol>
              </a:tblGrid>
              <a:tr h="593607">
                <a:tc>
                  <a:txBody>
                    <a:bodyPr/>
                    <a:lstStyle/>
                    <a:p>
                      <a:pPr marL="0" algn="ctr" defTabSz="914400" rtl="0" eaLnBrk="1" latinLnBrk="0" hangingPunct="1">
                        <a:lnSpc>
                          <a:spcPct val="115000"/>
                        </a:lnSpc>
                        <a:spcAft>
                          <a:spcPts val="400"/>
                        </a:spcAft>
                      </a:pPr>
                      <a:r>
                        <a:rPr lang="it-IT" sz="1400" b="1" kern="1200" dirty="0">
                          <a:solidFill>
                            <a:schemeClr val="bg1"/>
                          </a:solidFill>
                          <a:effectLst/>
                          <a:latin typeface="+mn-lt"/>
                          <a:ea typeface="+mn-ea"/>
                          <a:cs typeface="+mn-cs"/>
                        </a:rPr>
                        <a:t>ITEM</a:t>
                      </a:r>
                    </a:p>
                  </a:txBody>
                  <a:tcPr marL="68580" marR="68580" marT="0" marB="0" anchor="ctr"/>
                </a:tc>
                <a:tc>
                  <a:txBody>
                    <a:bodyPr/>
                    <a:lstStyle/>
                    <a:p>
                      <a:pPr marL="0" algn="ctr" defTabSz="914400" rtl="0" eaLnBrk="1" latinLnBrk="0" hangingPunct="1">
                        <a:lnSpc>
                          <a:spcPct val="115000"/>
                        </a:lnSpc>
                        <a:spcAft>
                          <a:spcPts val="400"/>
                        </a:spcAft>
                      </a:pPr>
                      <a:r>
                        <a:rPr lang="it-IT" sz="1400" b="1" kern="1200" dirty="0">
                          <a:solidFill>
                            <a:schemeClr val="bg1"/>
                          </a:solidFill>
                          <a:effectLst/>
                        </a:rPr>
                        <a:t>COMPONENT</a:t>
                      </a:r>
                      <a:endParaRPr lang="it-IT" sz="1400" b="1" kern="1200" dirty="0">
                        <a:solidFill>
                          <a:schemeClr val="bg1"/>
                        </a:solidFill>
                        <a:effectLst/>
                        <a:latin typeface="+mn-lt"/>
                        <a:ea typeface="+mn-ea"/>
                        <a:cs typeface="+mn-cs"/>
                      </a:endParaRPr>
                    </a:p>
                  </a:txBody>
                  <a:tcPr marL="68580" marR="68580" marT="0" marB="0" anchor="ctr"/>
                </a:tc>
                <a:tc>
                  <a:txBody>
                    <a:bodyPr/>
                    <a:lstStyle/>
                    <a:p>
                      <a:pPr algn="ctr">
                        <a:lnSpc>
                          <a:spcPct val="115000"/>
                        </a:lnSpc>
                        <a:spcAft>
                          <a:spcPts val="400"/>
                        </a:spcAft>
                      </a:pPr>
                      <a:r>
                        <a:rPr lang="it-IT" sz="1400" dirty="0">
                          <a:solidFill>
                            <a:schemeClr val="bg1"/>
                          </a:solidFill>
                          <a:effectLst/>
                        </a:rPr>
                        <a:t>ZINC-PLATED STEEL</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en-US" sz="1400" dirty="0">
                          <a:solidFill>
                            <a:schemeClr val="bg1"/>
                          </a:solidFill>
                          <a:effectLst/>
                        </a:rPr>
                        <a:t>AISI 304</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15000"/>
                        </a:lnSpc>
                        <a:spcAft>
                          <a:spcPts val="400"/>
                        </a:spcAft>
                      </a:pPr>
                      <a:r>
                        <a:rPr lang="en-US" sz="1400" dirty="0">
                          <a:solidFill>
                            <a:schemeClr val="bg1"/>
                          </a:solidFill>
                          <a:effectLst/>
                        </a:rPr>
                        <a:t>AISI 316L</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400"/>
                        </a:spcAft>
                      </a:pPr>
                      <a:r>
                        <a:rPr lang="it-IT" sz="1400" dirty="0">
                          <a:solidFill>
                            <a:schemeClr val="bg1"/>
                          </a:solidFill>
                          <a:effectLst/>
                        </a:rPr>
                        <a:t>QTY</a:t>
                      </a:r>
                      <a:endParaRPr lang="it-IT" sz="14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5843536"/>
                  </a:ext>
                </a:extLst>
              </a:tr>
              <a:tr h="238587">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1</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Fixing System</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FSRZ</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FSRI</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FSRI</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55693954"/>
                  </a:ext>
                </a:extLst>
              </a:tr>
              <a:tr h="492064">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2</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Fixing </a:t>
                      </a:r>
                      <a:r>
                        <a:rPr lang="it-IT" sz="1000" b="1" kern="1200" dirty="0" err="1">
                          <a:solidFill>
                            <a:schemeClr val="tx1"/>
                          </a:solidFill>
                          <a:effectLst/>
                          <a:latin typeface="+mn-lt"/>
                          <a:ea typeface="+mn-ea"/>
                          <a:cs typeface="+mn-cs"/>
                        </a:rPr>
                        <a:t>brackets</a:t>
                      </a:r>
                      <a:endParaRPr lang="it-IT" sz="10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STDSM5050</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STDSM5050X4</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STDSM5050X6</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711784065"/>
                  </a:ext>
                </a:extLst>
              </a:tr>
              <a:tr h="489899">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it-IT" sz="1000" b="1" kern="1200" dirty="0">
                          <a:solidFill>
                            <a:schemeClr val="tx1"/>
                          </a:solidFill>
                          <a:effectLst/>
                          <a:latin typeface="+mn-lt"/>
                          <a:ea typeface="+mn-ea"/>
                          <a:cs typeface="+mn-cs"/>
                        </a:rPr>
                        <a:t>Fixing </a:t>
                      </a:r>
                      <a:r>
                        <a:rPr lang="it-IT" sz="1000" b="1" kern="1200" dirty="0" err="1">
                          <a:solidFill>
                            <a:schemeClr val="tx1"/>
                          </a:solidFill>
                          <a:effectLst/>
                          <a:latin typeface="+mn-lt"/>
                          <a:ea typeface="+mn-ea"/>
                          <a:cs typeface="+mn-cs"/>
                        </a:rPr>
                        <a:t>cable</a:t>
                      </a:r>
                      <a:r>
                        <a:rPr lang="it-IT" sz="1000" b="1" kern="1200" dirty="0">
                          <a:solidFill>
                            <a:schemeClr val="tx1"/>
                          </a:solidFill>
                          <a:effectLst/>
                          <a:latin typeface="+mn-lt"/>
                          <a:ea typeface="+mn-ea"/>
                          <a:cs typeface="+mn-cs"/>
                        </a:rPr>
                        <a:t> </a:t>
                      </a:r>
                      <a:r>
                        <a:rPr lang="it-IT" sz="1000" b="1" kern="1200" dirty="0" err="1">
                          <a:solidFill>
                            <a:schemeClr val="tx1"/>
                          </a:solidFill>
                          <a:effectLst/>
                          <a:latin typeface="+mn-lt"/>
                          <a:ea typeface="+mn-ea"/>
                          <a:cs typeface="+mn-cs"/>
                        </a:rPr>
                        <a:t>Try</a:t>
                      </a:r>
                      <a:endParaRPr lang="it-IT" sz="10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R6006ZP</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it-IT" sz="1000" kern="1200" dirty="0">
                          <a:solidFill>
                            <a:schemeClr val="tx1"/>
                          </a:solidFill>
                          <a:effectLst/>
                          <a:latin typeface="+mn-lt"/>
                          <a:ea typeface="+mn-ea"/>
                          <a:cs typeface="+mn-cs"/>
                        </a:rPr>
                        <a:t>R6006I</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R6006I</a:t>
                      </a:r>
                    </a:p>
                  </a:txBody>
                  <a:tcPr marL="68580" marR="68580" marT="0" marB="0" anchor="ctr"/>
                </a:tc>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471138432"/>
                  </a:ext>
                </a:extLst>
              </a:tr>
              <a:tr h="489899">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Support </a:t>
                      </a:r>
                      <a:r>
                        <a:rPr lang="it-IT" sz="1000" b="1" kern="1200" dirty="0" err="1">
                          <a:solidFill>
                            <a:schemeClr val="tx1"/>
                          </a:solidFill>
                          <a:effectLst/>
                          <a:latin typeface="+mn-lt"/>
                          <a:ea typeface="+mn-ea"/>
                          <a:cs typeface="+mn-cs"/>
                        </a:rPr>
                        <a:t>brackets</a:t>
                      </a:r>
                      <a:endParaRPr lang="it-IT" sz="1000" b="1" kern="1200" dirty="0">
                        <a:solidFill>
                          <a:schemeClr val="tx1"/>
                        </a:solidFill>
                        <a:effectLst/>
                        <a:latin typeface="+mn-lt"/>
                        <a:ea typeface="+mn-ea"/>
                        <a:cs typeface="+mn-cs"/>
                      </a:endParaRPr>
                    </a:p>
                  </a:txBody>
                  <a:tcPr marL="68580" marR="68580" marT="0" marB="0" anchor="ctr"/>
                </a:tc>
                <a:tc>
                  <a:txBody>
                    <a:bodyPr/>
                    <a:lstStyle/>
                    <a:p>
                      <a:pPr algn="ctr">
                        <a:lnSpc>
                          <a:spcPct val="115000"/>
                        </a:lnSpc>
                        <a:spcAft>
                          <a:spcPts val="400"/>
                        </a:spcAft>
                      </a:pPr>
                      <a:r>
                        <a:rPr lang="it-IT" sz="1000" dirty="0">
                          <a:solidFill>
                            <a:schemeClr val="tx1"/>
                          </a:solidFill>
                          <a:effectLst/>
                        </a:rPr>
                        <a:t> STDSM70133</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it-IT" sz="1000" kern="1200" dirty="0">
                          <a:solidFill>
                            <a:schemeClr val="tx1"/>
                          </a:solidFill>
                          <a:effectLst/>
                          <a:latin typeface="+mn-lt"/>
                          <a:ea typeface="+mn-ea"/>
                          <a:cs typeface="+mn-cs"/>
                        </a:rPr>
                        <a:t>STDSM70133X4</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STDSM70133X6</a:t>
                      </a:r>
                    </a:p>
                  </a:txBody>
                  <a:tcPr marL="68580" marR="68580" marT="0" marB="0" anchor="ctr"/>
                </a:tc>
                <a:tc>
                  <a:txBody>
                    <a:bodyPr/>
                    <a:lstStyle/>
                    <a:p>
                      <a:pPr algn="ctr">
                        <a:lnSpc>
                          <a:spcPct val="115000"/>
                        </a:lnSpc>
                        <a:spcAft>
                          <a:spcPts val="400"/>
                        </a:spcAft>
                      </a:pPr>
                      <a:r>
                        <a:rPr lang="it-IT" sz="1000" dirty="0">
                          <a:solidFill>
                            <a:schemeClr val="tx1"/>
                          </a:solidFill>
                          <a:effectLst/>
                        </a:rPr>
                        <a:t>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3546351889"/>
                  </a:ext>
                </a:extLst>
              </a:tr>
              <a:tr h="236421">
                <a:tc>
                  <a:txBody>
                    <a:bodyPr/>
                    <a:lstStyle/>
                    <a:p>
                      <a:pPr algn="ctr">
                        <a:lnSpc>
                          <a:spcPct val="115000"/>
                        </a:lnSpc>
                        <a:spcAft>
                          <a:spcPts val="400"/>
                        </a:spcAft>
                      </a:pPr>
                      <a:r>
                        <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5</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err="1">
                          <a:solidFill>
                            <a:schemeClr val="tx1"/>
                          </a:solidFill>
                          <a:effectLst/>
                          <a:latin typeface="+mn-lt"/>
                          <a:ea typeface="+mn-ea"/>
                          <a:cs typeface="+mn-cs"/>
                        </a:rPr>
                        <a:t>Screw</a:t>
                      </a:r>
                      <a:endParaRPr lang="it-IT" sz="10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VU0516</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VU0516XA4</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VU0516XA4</a:t>
                      </a:r>
                    </a:p>
                  </a:txBody>
                  <a:tcPr marL="68580" marR="68580" marT="0" marB="0" anchor="ctr"/>
                </a:tc>
                <a:tc>
                  <a:txBody>
                    <a:bodyPr/>
                    <a:lstStyle/>
                    <a:p>
                      <a:pPr algn="ctr">
                        <a:lnSpc>
                          <a:spcPct val="115000"/>
                        </a:lnSpc>
                        <a:spcAft>
                          <a:spcPts val="400"/>
                        </a:spcAft>
                      </a:pPr>
                      <a:r>
                        <a:rPr lang="it-IT" sz="1000" dirty="0">
                          <a:solidFill>
                            <a:schemeClr val="tx1"/>
                          </a:solidFill>
                          <a:effectLst/>
                        </a:rPr>
                        <a:t>12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6021203"/>
                  </a:ext>
                </a:extLst>
              </a:tr>
              <a:tr h="238587">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6</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Self-</a:t>
                      </a:r>
                      <a:r>
                        <a:rPr lang="it-IT" sz="1000" b="1" kern="1200" dirty="0" err="1">
                          <a:solidFill>
                            <a:schemeClr val="tx1"/>
                          </a:solidFill>
                          <a:effectLst/>
                          <a:latin typeface="+mn-lt"/>
                          <a:ea typeface="+mn-ea"/>
                          <a:cs typeface="+mn-cs"/>
                        </a:rPr>
                        <a:t>locking</a:t>
                      </a:r>
                      <a:r>
                        <a:rPr lang="it-IT" sz="1000" b="1" kern="1200" dirty="0">
                          <a:solidFill>
                            <a:schemeClr val="tx1"/>
                          </a:solidFill>
                          <a:effectLst/>
                          <a:latin typeface="+mn-lt"/>
                          <a:ea typeface="+mn-ea"/>
                          <a:cs typeface="+mn-cs"/>
                        </a:rPr>
                        <a:t> nut</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DM5A-AUT</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DM5AX-AUT</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DM5AX-AUT</a:t>
                      </a:r>
                    </a:p>
                  </a:txBody>
                  <a:tcPr marL="68580" marR="68580" marT="0" marB="0" anchor="ctr"/>
                </a:tc>
                <a:tc>
                  <a:txBody>
                    <a:bodyPr/>
                    <a:lstStyle/>
                    <a:p>
                      <a:pPr algn="ctr">
                        <a:lnSpc>
                          <a:spcPct val="115000"/>
                        </a:lnSpc>
                        <a:spcAft>
                          <a:spcPts val="400"/>
                        </a:spcAft>
                      </a:pPr>
                      <a:r>
                        <a:rPr lang="it-IT" sz="1000" dirty="0">
                          <a:solidFill>
                            <a:schemeClr val="tx1"/>
                          </a:solidFill>
                          <a:effectLst/>
                        </a:rPr>
                        <a:t>12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5285896"/>
                  </a:ext>
                </a:extLst>
              </a:tr>
              <a:tr h="206507">
                <a:tc>
                  <a:txBody>
                    <a:bodyPr/>
                    <a:lstStyle/>
                    <a:p>
                      <a:pPr marL="0" algn="ctr" defTabSz="914400" rtl="0" eaLnBrk="1" latinLnBrk="0" hangingPunct="1">
                        <a:lnSpc>
                          <a:spcPct val="115000"/>
                        </a:lnSpc>
                        <a:spcAft>
                          <a:spcPts val="400"/>
                        </a:spcAft>
                      </a:pPr>
                      <a:r>
                        <a:rPr lang="it-IT" sz="1000" b="1" kern="1200" dirty="0">
                          <a:solidFill>
                            <a:schemeClr val="tx1"/>
                          </a:solidFill>
                          <a:effectLst/>
                          <a:latin typeface="+mn-lt"/>
                          <a:ea typeface="+mn-ea"/>
                          <a:cs typeface="+mn-cs"/>
                        </a:rPr>
                        <a:t>7</a:t>
                      </a:r>
                    </a:p>
                  </a:txBody>
                  <a:tcPr marL="68580" marR="68580" marT="0" marB="0" anchor="ctr"/>
                </a:tc>
                <a:tc>
                  <a:txBody>
                    <a:bodyPr/>
                    <a:lstStyle/>
                    <a:p>
                      <a:pPr marL="0" algn="ctr" defTabSz="914400" rtl="0" eaLnBrk="1" latinLnBrk="0" hangingPunct="1">
                        <a:lnSpc>
                          <a:spcPct val="115000"/>
                        </a:lnSpc>
                        <a:spcAft>
                          <a:spcPts val="400"/>
                        </a:spcAft>
                      </a:pPr>
                      <a:r>
                        <a:rPr lang="it-IT" sz="1000" b="1" kern="1200" dirty="0" err="1">
                          <a:solidFill>
                            <a:schemeClr val="tx1"/>
                          </a:solidFill>
                          <a:effectLst/>
                          <a:latin typeface="+mn-lt"/>
                          <a:ea typeface="+mn-ea"/>
                          <a:cs typeface="+mn-cs"/>
                        </a:rPr>
                        <a:t>Washer</a:t>
                      </a:r>
                      <a:endParaRPr lang="it-IT" sz="1000" b="1" kern="1200" dirty="0">
                        <a:solidFill>
                          <a:schemeClr val="tx1"/>
                        </a:solidFill>
                        <a:effectLst/>
                        <a:latin typeface="+mn-lt"/>
                        <a:ea typeface="+mn-ea"/>
                        <a:cs typeface="+mn-cs"/>
                      </a:endParaRPr>
                    </a:p>
                  </a:txBody>
                  <a:tcPr marL="68580" marR="68580" marT="0" marB="0" anchor="ctr"/>
                </a:tc>
                <a:tc>
                  <a:txBody>
                    <a:bodyPr/>
                    <a:lstStyle/>
                    <a:p>
                      <a:pPr algn="ctr">
                        <a:lnSpc>
                          <a:spcPct val="115000"/>
                        </a:lnSpc>
                        <a:spcAft>
                          <a:spcPts val="400"/>
                        </a:spcAft>
                      </a:pPr>
                      <a:r>
                        <a:rPr lang="it-IT" sz="1000" dirty="0">
                          <a:solidFill>
                            <a:schemeClr val="tx1"/>
                          </a:solidFill>
                          <a:effectLst/>
                        </a:rPr>
                        <a:t>RD53152</a:t>
                      </a: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RD55202X</a:t>
                      </a:r>
                    </a:p>
                  </a:txBody>
                  <a:tcPr marL="68580" marR="68580" marT="0" marB="0" anchor="ctr"/>
                </a:tc>
                <a:tc>
                  <a:txBody>
                    <a:bodyPr/>
                    <a:lstStyle/>
                    <a:p>
                      <a:pPr marL="0" algn="ctr" defTabSz="914400" rtl="0" eaLnBrk="1" latinLnBrk="0" hangingPunct="1">
                        <a:lnSpc>
                          <a:spcPct val="115000"/>
                        </a:lnSpc>
                        <a:spcAft>
                          <a:spcPts val="400"/>
                        </a:spcAft>
                      </a:pPr>
                      <a:r>
                        <a:rPr lang="it-IT" sz="1000" kern="1200" dirty="0">
                          <a:solidFill>
                            <a:schemeClr val="tx1"/>
                          </a:solidFill>
                          <a:effectLst/>
                          <a:latin typeface="+mn-lt"/>
                          <a:ea typeface="+mn-ea"/>
                          <a:cs typeface="+mn-cs"/>
                        </a:rPr>
                        <a:t>RD55202X</a:t>
                      </a:r>
                    </a:p>
                  </a:txBody>
                  <a:tcPr marL="68580" marR="68580" marT="0" marB="0" anchor="ctr"/>
                </a:tc>
                <a:tc>
                  <a:txBody>
                    <a:bodyPr/>
                    <a:lstStyle/>
                    <a:p>
                      <a:pPr algn="ctr">
                        <a:lnSpc>
                          <a:spcPct val="115000"/>
                        </a:lnSpc>
                        <a:spcAft>
                          <a:spcPts val="400"/>
                        </a:spcAft>
                      </a:pPr>
                      <a:endParaRPr lang="it-IT" sz="10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5591040"/>
                  </a:ext>
                </a:extLst>
              </a:tr>
            </a:tbl>
          </a:graphicData>
        </a:graphic>
      </p:graphicFrame>
      <p:pic>
        <p:nvPicPr>
          <p:cNvPr id="4" name="Immagine 3">
            <a:extLst>
              <a:ext uri="{FF2B5EF4-FFF2-40B4-BE49-F238E27FC236}">
                <a16:creationId xmlns:a16="http://schemas.microsoft.com/office/drawing/2014/main" id="{D4D4F3D8-BD8F-405A-A7FE-7041DDBD26C7}"/>
              </a:ext>
            </a:extLst>
          </p:cNvPr>
          <p:cNvPicPr>
            <a:picLocks noChangeAspect="1"/>
          </p:cNvPicPr>
          <p:nvPr/>
        </p:nvPicPr>
        <p:blipFill>
          <a:blip r:embed="rId3"/>
          <a:stretch>
            <a:fillRect/>
          </a:stretch>
        </p:blipFill>
        <p:spPr>
          <a:xfrm>
            <a:off x="9335566" y="3885768"/>
            <a:ext cx="2152650" cy="2115030"/>
          </a:xfrm>
          <a:prstGeom prst="rect">
            <a:avLst/>
          </a:prstGeom>
        </p:spPr>
      </p:pic>
      <p:sp>
        <p:nvSpPr>
          <p:cNvPr id="20" name="CasellaDiTesto 19">
            <a:extLst>
              <a:ext uri="{FF2B5EF4-FFF2-40B4-BE49-F238E27FC236}">
                <a16:creationId xmlns:a16="http://schemas.microsoft.com/office/drawing/2014/main" id="{346EC70C-B3A3-4496-83F0-302208A0E3A2}"/>
              </a:ext>
            </a:extLst>
          </p:cNvPr>
          <p:cNvSpPr txBox="1"/>
          <p:nvPr/>
        </p:nvSpPr>
        <p:spPr>
          <a:xfrm>
            <a:off x="9648744" y="3741634"/>
            <a:ext cx="2016224" cy="307777"/>
          </a:xfrm>
          <a:prstGeom prst="rect">
            <a:avLst/>
          </a:prstGeom>
          <a:noFill/>
        </p:spPr>
        <p:txBody>
          <a:bodyPr wrap="square" rtlCol="0">
            <a:spAutoFit/>
          </a:bodyPr>
          <a:lstStyle/>
          <a:p>
            <a:r>
              <a:rPr lang="it-IT" sz="1400" dirty="0"/>
              <a:t>DETAIL UURZP/UURI </a:t>
            </a:r>
          </a:p>
        </p:txBody>
      </p:sp>
      <p:pic>
        <p:nvPicPr>
          <p:cNvPr id="6" name="Immagine 5">
            <a:extLst>
              <a:ext uri="{FF2B5EF4-FFF2-40B4-BE49-F238E27FC236}">
                <a16:creationId xmlns:a16="http://schemas.microsoft.com/office/drawing/2014/main" id="{5C9FDD2A-17AC-4529-9212-885302F45184}"/>
              </a:ext>
            </a:extLst>
          </p:cNvPr>
          <p:cNvPicPr>
            <a:picLocks noChangeAspect="1"/>
          </p:cNvPicPr>
          <p:nvPr/>
        </p:nvPicPr>
        <p:blipFill rotWithShape="1">
          <a:blip r:embed="rId4">
            <a:extLst>
              <a:ext uri="{28A0092B-C50C-407E-A947-70E740481C1C}">
                <a14:useLocalDpi xmlns:a14="http://schemas.microsoft.com/office/drawing/2010/main" val="0"/>
              </a:ext>
            </a:extLst>
          </a:blip>
          <a:srcRect l="14720" t="17215" r="-14720" b="350"/>
          <a:stretch/>
        </p:blipFill>
        <p:spPr>
          <a:xfrm>
            <a:off x="9556250" y="1628207"/>
            <a:ext cx="1988348" cy="1362943"/>
          </a:xfrm>
          <a:prstGeom prst="rect">
            <a:avLst/>
          </a:prstGeom>
        </p:spPr>
      </p:pic>
      <p:pic>
        <p:nvPicPr>
          <p:cNvPr id="8" name="Immagine 7">
            <a:extLst>
              <a:ext uri="{FF2B5EF4-FFF2-40B4-BE49-F238E27FC236}">
                <a16:creationId xmlns:a16="http://schemas.microsoft.com/office/drawing/2014/main" id="{97F40E80-FD24-4726-BEA7-1D3D71C5F3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63812" y="1268455"/>
            <a:ext cx="2782692" cy="2377936"/>
          </a:xfrm>
          <a:prstGeom prst="rect">
            <a:avLst/>
          </a:prstGeom>
        </p:spPr>
      </p:pic>
      <p:pic>
        <p:nvPicPr>
          <p:cNvPr id="11" name="Immagine 10" descr="Immagine che contiene testo, stufa, elettrodomestico&#10;&#10;Descrizione generata automaticamente">
            <a:extLst>
              <a:ext uri="{FF2B5EF4-FFF2-40B4-BE49-F238E27FC236}">
                <a16:creationId xmlns:a16="http://schemas.microsoft.com/office/drawing/2014/main" id="{666BFA3B-477A-42BA-A911-539D37720D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6027" y="3949996"/>
            <a:ext cx="2152381" cy="2123810"/>
          </a:xfrm>
          <a:prstGeom prst="rect">
            <a:avLst/>
          </a:prstGeom>
        </p:spPr>
      </p:pic>
      <p:sp>
        <p:nvSpPr>
          <p:cNvPr id="26" name="CasellaDiTesto 25">
            <a:extLst>
              <a:ext uri="{FF2B5EF4-FFF2-40B4-BE49-F238E27FC236}">
                <a16:creationId xmlns:a16="http://schemas.microsoft.com/office/drawing/2014/main" id="{AFBD08A1-CF14-4C56-A058-0A7C0BDA9D60}"/>
              </a:ext>
            </a:extLst>
          </p:cNvPr>
          <p:cNvSpPr txBox="1"/>
          <p:nvPr/>
        </p:nvSpPr>
        <p:spPr>
          <a:xfrm>
            <a:off x="7057508" y="3811389"/>
            <a:ext cx="2016224" cy="307777"/>
          </a:xfrm>
          <a:prstGeom prst="rect">
            <a:avLst/>
          </a:prstGeom>
          <a:noFill/>
        </p:spPr>
        <p:txBody>
          <a:bodyPr wrap="square" rtlCol="0">
            <a:spAutoFit/>
          </a:bodyPr>
          <a:lstStyle/>
          <a:p>
            <a:r>
              <a:rPr lang="it-IT" sz="1400" dirty="0"/>
              <a:t>DETAIL FSRI/FSRZ </a:t>
            </a:r>
          </a:p>
        </p:txBody>
      </p:sp>
      <p:sp>
        <p:nvSpPr>
          <p:cNvPr id="13" name="Ovale 12">
            <a:extLst>
              <a:ext uri="{FF2B5EF4-FFF2-40B4-BE49-F238E27FC236}">
                <a16:creationId xmlns:a16="http://schemas.microsoft.com/office/drawing/2014/main" id="{6EDFEF53-E1D1-4C70-A1C2-01E1659960D9}"/>
              </a:ext>
            </a:extLst>
          </p:cNvPr>
          <p:cNvSpPr/>
          <p:nvPr/>
        </p:nvSpPr>
        <p:spPr>
          <a:xfrm>
            <a:off x="6806027" y="2050525"/>
            <a:ext cx="945363" cy="6583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a:extLst>
              <a:ext uri="{FF2B5EF4-FFF2-40B4-BE49-F238E27FC236}">
                <a16:creationId xmlns:a16="http://schemas.microsoft.com/office/drawing/2014/main" id="{65337BCE-9976-439F-AE0F-ADA181B5CC8A}"/>
              </a:ext>
            </a:extLst>
          </p:cNvPr>
          <p:cNvCxnSpPr/>
          <p:nvPr/>
        </p:nvCxnSpPr>
        <p:spPr>
          <a:xfrm>
            <a:off x="7035404" y="2708920"/>
            <a:ext cx="427954" cy="9778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7061EFFF-1AD2-4ECC-ABB3-9CDB191740EC}"/>
              </a:ext>
            </a:extLst>
          </p:cNvPr>
          <p:cNvCxnSpPr/>
          <p:nvPr/>
        </p:nvCxnSpPr>
        <p:spPr>
          <a:xfrm>
            <a:off x="9839622" y="2492896"/>
            <a:ext cx="72008" cy="11939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6908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D29FACB7-AE65-4169-BEBE-5AA3D06B5894}"/>
              </a:ext>
            </a:extLst>
          </p:cNvPr>
          <p:cNvSpPr txBox="1"/>
          <p:nvPr/>
        </p:nvSpPr>
        <p:spPr>
          <a:xfrm>
            <a:off x="1846734" y="1423368"/>
            <a:ext cx="7891015" cy="251672"/>
          </a:xfrm>
          <a:prstGeom prst="rect">
            <a:avLst/>
          </a:prstGeom>
          <a:noFill/>
        </p:spPr>
        <p:txBody>
          <a:bodyPr wrap="square" rtlCol="0">
            <a:spAutoFit/>
          </a:bodyPr>
          <a:lstStyle/>
          <a:p>
            <a:pPr algn="just">
              <a:lnSpc>
                <a:spcPct val="115000"/>
              </a:lnSpc>
              <a:spcAft>
                <a:spcPts val="400"/>
              </a:spcAft>
            </a:pPr>
            <a:r>
              <a:rPr lang="it-IT" sz="1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6" name="Rectangle 52">
            <a:extLst>
              <a:ext uri="{FF2B5EF4-FFF2-40B4-BE49-F238E27FC236}">
                <a16:creationId xmlns:a16="http://schemas.microsoft.com/office/drawing/2014/main" id="{3660D007-962D-48C5-9E3B-69556AD52F59}"/>
              </a:ext>
            </a:extLst>
          </p:cNvPr>
          <p:cNvSpPr>
            <a:spLocks noChangeArrowheads="1"/>
          </p:cNvSpPr>
          <p:nvPr/>
        </p:nvSpPr>
        <p:spPr bwMode="auto">
          <a:xfrm>
            <a:off x="563326" y="2042307"/>
            <a:ext cx="121438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64" tIns="76176" rIns="180918"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800" b="0" i="0" u="none" strike="noStrike" cap="none" normalizeH="0" baseline="0">
              <a:ln>
                <a:noFill/>
              </a:ln>
              <a:solidFill>
                <a:schemeClr val="tx1"/>
              </a:solidFill>
              <a:effectLst/>
              <a:latin typeface="Arial" panose="020B0604020202020204" pitchFamily="34" charset="0"/>
            </a:endParaRPr>
          </a:p>
        </p:txBody>
      </p:sp>
      <p:sp>
        <p:nvSpPr>
          <p:cNvPr id="73" name="CasellaDiTesto 72">
            <a:extLst>
              <a:ext uri="{FF2B5EF4-FFF2-40B4-BE49-F238E27FC236}">
                <a16:creationId xmlns:a16="http://schemas.microsoft.com/office/drawing/2014/main" id="{962A0282-FF9F-465B-849E-59E483CB540A}"/>
              </a:ext>
            </a:extLst>
          </p:cNvPr>
          <p:cNvSpPr txBox="1"/>
          <p:nvPr/>
        </p:nvSpPr>
        <p:spPr>
          <a:xfrm>
            <a:off x="1558702" y="3800475"/>
            <a:ext cx="9577064" cy="656077"/>
          </a:xfrm>
          <a:prstGeom prst="rect">
            <a:avLst/>
          </a:prstGeom>
          <a:noFill/>
        </p:spPr>
        <p:txBody>
          <a:bodyPr wrap="square" rtlCol="0">
            <a:spAutoFit/>
          </a:bodyPr>
          <a:lstStyle/>
          <a:p>
            <a:pPr algn="just"/>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15000"/>
              </a:lnSpc>
              <a:spcAft>
                <a:spcPts val="4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Rectangle 5">
            <a:extLst>
              <a:ext uri="{FF2B5EF4-FFF2-40B4-BE49-F238E27FC236}">
                <a16:creationId xmlns:a16="http://schemas.microsoft.com/office/drawing/2014/main" id="{EF7F2316-F532-4CB0-BCA0-4A13F174EF20}"/>
              </a:ext>
            </a:extLst>
          </p:cNvPr>
          <p:cNvSpPr>
            <a:spLocks noChangeArrowheads="1"/>
          </p:cNvSpPr>
          <p:nvPr/>
        </p:nvSpPr>
        <p:spPr bwMode="auto">
          <a:xfrm>
            <a:off x="910630" y="508498"/>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9">
            <a:extLst>
              <a:ext uri="{FF2B5EF4-FFF2-40B4-BE49-F238E27FC236}">
                <a16:creationId xmlns:a16="http://schemas.microsoft.com/office/drawing/2014/main" id="{A7FD8C7E-188F-446F-B0B7-651657C4F6C5}"/>
              </a:ext>
            </a:extLst>
          </p:cNvPr>
          <p:cNvSpPr>
            <a:spLocks noChangeArrowheads="1"/>
          </p:cNvSpPr>
          <p:nvPr/>
        </p:nvSpPr>
        <p:spPr bwMode="auto">
          <a:xfrm>
            <a:off x="1" y="0"/>
            <a:ext cx="106871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41" name="CasellaDiTesto 40">
            <a:extLst>
              <a:ext uri="{FF2B5EF4-FFF2-40B4-BE49-F238E27FC236}">
                <a16:creationId xmlns:a16="http://schemas.microsoft.com/office/drawing/2014/main" id="{AD58B0BB-EFA1-4061-A3DA-62672984E4C9}"/>
              </a:ext>
            </a:extLst>
          </p:cNvPr>
          <p:cNvSpPr txBox="1"/>
          <p:nvPr/>
        </p:nvSpPr>
        <p:spPr>
          <a:xfrm>
            <a:off x="262558" y="688698"/>
            <a:ext cx="7514768" cy="461665"/>
          </a:xfrm>
          <a:prstGeom prst="rect">
            <a:avLst/>
          </a:prstGeom>
          <a:noFill/>
        </p:spPr>
        <p:txBody>
          <a:bodyPr wrap="square">
            <a:spAutoFit/>
          </a:bodyPr>
          <a:lstStyle/>
          <a:p>
            <a:r>
              <a:rPr kumimoji="0" lang="en-GB" altLang="it-IT" sz="1200" b="0" i="0" u="none" strike="noStrike" cap="none" normalizeH="0" baseline="0" dirty="0" bmk="_Toc94519735">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b="1" cap="small"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sz="1200" dirty="0"/>
          </a:p>
        </p:txBody>
      </p:sp>
      <p:sp>
        <p:nvSpPr>
          <p:cNvPr id="8" name="Rectangle 1">
            <a:extLst>
              <a:ext uri="{FF2B5EF4-FFF2-40B4-BE49-F238E27FC236}">
                <a16:creationId xmlns:a16="http://schemas.microsoft.com/office/drawing/2014/main" id="{6727EBEF-9386-4AED-B2E3-F53322143B71}"/>
              </a:ext>
            </a:extLst>
          </p:cNvPr>
          <p:cNvSpPr>
            <a:spLocks noChangeArrowheads="1"/>
          </p:cNvSpPr>
          <p:nvPr/>
        </p:nvSpPr>
        <p:spPr bwMode="auto">
          <a:xfrm>
            <a:off x="2566814" y="5366024"/>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CasellaDiTesto 11">
            <a:extLst>
              <a:ext uri="{FF2B5EF4-FFF2-40B4-BE49-F238E27FC236}">
                <a16:creationId xmlns:a16="http://schemas.microsoft.com/office/drawing/2014/main" id="{B3F94E18-7266-4AB5-96FB-A3A7A8CA176B}"/>
              </a:ext>
            </a:extLst>
          </p:cNvPr>
          <p:cNvSpPr txBox="1"/>
          <p:nvPr/>
        </p:nvSpPr>
        <p:spPr>
          <a:xfrm>
            <a:off x="597772" y="4870884"/>
            <a:ext cx="5112568" cy="923330"/>
          </a:xfrm>
          <a:prstGeom prst="rect">
            <a:avLst/>
          </a:prstGeom>
          <a:noFill/>
        </p:spPr>
        <p:txBody>
          <a:bodyPr wrap="square" rtlCol="0">
            <a:spAutoFit/>
          </a:bodyPr>
          <a:lstStyle/>
          <a:p>
            <a:pPr algn="just"/>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it-IT"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21" name="Rectangle 5">
            <a:extLst>
              <a:ext uri="{FF2B5EF4-FFF2-40B4-BE49-F238E27FC236}">
                <a16:creationId xmlns:a16="http://schemas.microsoft.com/office/drawing/2014/main" id="{DBFDA081-69A6-4A62-ADD6-D972A4C789A3}"/>
              </a:ext>
            </a:extLst>
          </p:cNvPr>
          <p:cNvSpPr>
            <a:spLocks noChangeArrowheads="1"/>
          </p:cNvSpPr>
          <p:nvPr/>
        </p:nvSpPr>
        <p:spPr bwMode="auto">
          <a:xfrm>
            <a:off x="4545013" y="3800475"/>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3" name="CasellaDiTesto 22">
            <a:extLst>
              <a:ext uri="{FF2B5EF4-FFF2-40B4-BE49-F238E27FC236}">
                <a16:creationId xmlns:a16="http://schemas.microsoft.com/office/drawing/2014/main" id="{AF51A39D-9AB4-42AA-B67F-CB715CC57D52}"/>
              </a:ext>
            </a:extLst>
          </p:cNvPr>
          <p:cNvSpPr txBox="1"/>
          <p:nvPr/>
        </p:nvSpPr>
        <p:spPr>
          <a:xfrm>
            <a:off x="700621" y="681581"/>
            <a:ext cx="6336704" cy="646331"/>
          </a:xfrm>
          <a:prstGeom prst="rect">
            <a:avLst/>
          </a:prstGeom>
          <a:noFill/>
        </p:spPr>
        <p:txBody>
          <a:bodyPr wrap="square" rtlCol="0">
            <a:spAutoFit/>
          </a:bodyPr>
          <a:lstStyle/>
          <a:p>
            <a:r>
              <a:rPr lang="it-IT" dirty="0"/>
              <a:t>3.2.7  </a:t>
            </a:r>
            <a:r>
              <a:rPr lang="en-GB" cap="small" dirty="0">
                <a:latin typeface="Verdana" panose="020B0604030504040204" pitchFamily="34" charset="0"/>
                <a:cs typeface="Times New Roman" panose="02020603050405020304" pitchFamily="18" charset="0"/>
              </a:rPr>
              <a:t>g</a:t>
            </a:r>
            <a:r>
              <a:rPr lang="en-GB" sz="1800" cap="small" dirty="0">
                <a:effectLst/>
                <a:latin typeface="Verdana" panose="020B0604030504040204" pitchFamily="34" charset="0"/>
                <a:ea typeface="Times New Roman" panose="02020603050405020304" pitchFamily="18" charset="0"/>
                <a:cs typeface="Times New Roman" panose="02020603050405020304" pitchFamily="18" charset="0"/>
              </a:rPr>
              <a:t>eneral checks on channel sectors</a:t>
            </a:r>
            <a:endParaRPr lang="it-IT" sz="1800" cap="small"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it-IT" dirty="0"/>
          </a:p>
        </p:txBody>
      </p:sp>
      <p:sp>
        <p:nvSpPr>
          <p:cNvPr id="2" name="CasellaDiTesto 1">
            <a:extLst>
              <a:ext uri="{FF2B5EF4-FFF2-40B4-BE49-F238E27FC236}">
                <a16:creationId xmlns:a16="http://schemas.microsoft.com/office/drawing/2014/main" id="{51BBF4E4-8CBE-448C-A52D-DA5A5F36347D}"/>
              </a:ext>
            </a:extLst>
          </p:cNvPr>
          <p:cNvSpPr txBox="1"/>
          <p:nvPr/>
        </p:nvSpPr>
        <p:spPr>
          <a:xfrm>
            <a:off x="671997" y="1048270"/>
            <a:ext cx="8352928" cy="1082348"/>
          </a:xfrm>
          <a:prstGeom prst="rect">
            <a:avLst/>
          </a:prstGeom>
          <a:noFill/>
        </p:spPr>
        <p:txBody>
          <a:bodyPr wrap="square" rtlCol="0">
            <a:spAutoFit/>
          </a:bodyPr>
          <a:lstStyle/>
          <a:p>
            <a:pPr algn="just" fontAlgn="base" hangingPunct="0">
              <a:lnSpc>
                <a:spcPct val="115000"/>
              </a:lnSpc>
              <a:spcAft>
                <a:spcPts val="400"/>
              </a:spcAft>
            </a:pPr>
            <a:r>
              <a:rPr lang="en-US" sz="1000" dirty="0">
                <a:effectLst/>
                <a:latin typeface="Verdana" panose="020B0604030504040204" pitchFamily="34" charset="0"/>
                <a:ea typeface="Calibri" panose="020F0502020204030204" pitchFamily="34" charset="0"/>
                <a:cs typeface="Arial" panose="020B0604020202020204" pitchFamily="34" charset="0"/>
              </a:rPr>
              <a:t>When channel trunks are assembled, lay them down to form the complete channel. The junction plates are used to connect the sidewalls of adjacent trunks.</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n-US" sz="1000" dirty="0">
                <a:effectLst/>
                <a:latin typeface="Verdana" panose="020B0604030504040204" pitchFamily="34" charset="0"/>
                <a:ea typeface="Calibri" panose="020F0502020204030204" pitchFamily="34" charset="0"/>
                <a:cs typeface="Times New Roman" panose="02020603050405020304" pitchFamily="18" charset="0"/>
              </a:rPr>
              <a:t>While trunks are laid down and bolted, always check planarity and parallelism according to the instructions given in the following paragraphs.</a:t>
            </a:r>
            <a:endParaRPr lang="it-IT" sz="10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pic>
        <p:nvPicPr>
          <p:cNvPr id="25" name="Immagine 24" descr="Canalina 2">
            <a:extLst>
              <a:ext uri="{FF2B5EF4-FFF2-40B4-BE49-F238E27FC236}">
                <a16:creationId xmlns:a16="http://schemas.microsoft.com/office/drawing/2014/main" id="{F0F6658C-19B9-4C9F-995A-83D9DE77FEB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700" y="2107107"/>
            <a:ext cx="2062480" cy="1296670"/>
          </a:xfrm>
          <a:prstGeom prst="rect">
            <a:avLst/>
          </a:prstGeom>
          <a:noFill/>
          <a:ln>
            <a:noFill/>
          </a:ln>
        </p:spPr>
      </p:pic>
      <p:pic>
        <p:nvPicPr>
          <p:cNvPr id="26" name="Immagine 25">
            <a:extLst>
              <a:ext uri="{FF2B5EF4-FFF2-40B4-BE49-F238E27FC236}">
                <a16:creationId xmlns:a16="http://schemas.microsoft.com/office/drawing/2014/main" id="{CB64237A-1AA4-4590-A88D-22CF55214A73}"/>
              </a:ext>
            </a:extLst>
          </p:cNvPr>
          <p:cNvPicPr/>
          <p:nvPr/>
        </p:nvPicPr>
        <p:blipFill>
          <a:blip r:embed="rId4"/>
          <a:stretch>
            <a:fillRect/>
          </a:stretch>
        </p:blipFill>
        <p:spPr>
          <a:xfrm>
            <a:off x="6553561" y="2186576"/>
            <a:ext cx="1411605" cy="1600200"/>
          </a:xfrm>
          <a:prstGeom prst="rect">
            <a:avLst/>
          </a:prstGeom>
        </p:spPr>
      </p:pic>
      <p:sp>
        <p:nvSpPr>
          <p:cNvPr id="7" name="CasellaDiTesto 6">
            <a:extLst>
              <a:ext uri="{FF2B5EF4-FFF2-40B4-BE49-F238E27FC236}">
                <a16:creationId xmlns:a16="http://schemas.microsoft.com/office/drawing/2014/main" id="{9EA0BE8A-D4A8-4048-8E29-C50548C92FD2}"/>
              </a:ext>
            </a:extLst>
          </p:cNvPr>
          <p:cNvSpPr txBox="1"/>
          <p:nvPr/>
        </p:nvSpPr>
        <p:spPr>
          <a:xfrm>
            <a:off x="689948" y="1843859"/>
            <a:ext cx="3509587" cy="553998"/>
          </a:xfrm>
          <a:prstGeom prst="rect">
            <a:avLst/>
          </a:prstGeom>
          <a:noFill/>
        </p:spPr>
        <p:txBody>
          <a:bodyPr wrap="square" rtlCol="0">
            <a:spAutoFit/>
          </a:bodyPr>
          <a:lstStyle/>
          <a:p>
            <a:r>
              <a:rPr lang="en-US" sz="1200" dirty="0">
                <a:effectLst/>
                <a:latin typeface="Verdana" panose="020B0604030504040204" pitchFamily="34" charset="0"/>
                <a:ea typeface="Calibri" panose="020F0502020204030204" pitchFamily="34" charset="0"/>
                <a:cs typeface="Arial" panose="020B0604020202020204" pitchFamily="34" charset="0"/>
              </a:rPr>
              <a:t>The guide channel must be perfectly flat:</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a:p>
            <a:endParaRPr lang="it-IT" dirty="0"/>
          </a:p>
        </p:txBody>
      </p:sp>
      <p:sp>
        <p:nvSpPr>
          <p:cNvPr id="30" name="CasellaDiTesto 29">
            <a:extLst>
              <a:ext uri="{FF2B5EF4-FFF2-40B4-BE49-F238E27FC236}">
                <a16:creationId xmlns:a16="http://schemas.microsoft.com/office/drawing/2014/main" id="{EC88BAAD-83FC-4882-B53D-F2561306E5A5}"/>
              </a:ext>
            </a:extLst>
          </p:cNvPr>
          <p:cNvSpPr txBox="1"/>
          <p:nvPr/>
        </p:nvSpPr>
        <p:spPr>
          <a:xfrm>
            <a:off x="5519142" y="1798539"/>
            <a:ext cx="8146742" cy="276999"/>
          </a:xfrm>
          <a:prstGeom prst="rect">
            <a:avLst/>
          </a:prstGeom>
          <a:noFill/>
        </p:spPr>
        <p:txBody>
          <a:bodyPr wrap="square">
            <a:spAutoFit/>
          </a:bodyPr>
          <a:lstStyle/>
          <a:p>
            <a:pPr lvl="0" algn="just"/>
            <a:r>
              <a:rPr lang="en-US" sz="1200" dirty="0">
                <a:effectLst/>
                <a:latin typeface="Verdana" panose="020B0604030504040204" pitchFamily="34" charset="0"/>
                <a:ea typeface="Calibri" panose="020F0502020204030204" pitchFamily="34" charset="0"/>
                <a:cs typeface="Times New Roman" panose="02020603050405020304" pitchFamily="18" charset="0"/>
              </a:rPr>
              <a:t>The inner width of channel (A1) must be consistent all along the channel.</a:t>
            </a:r>
            <a:endParaRPr lang="it-IT" sz="12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1" name="CasellaDiTesto 30">
            <a:extLst>
              <a:ext uri="{FF2B5EF4-FFF2-40B4-BE49-F238E27FC236}">
                <a16:creationId xmlns:a16="http://schemas.microsoft.com/office/drawing/2014/main" id="{8D12AFC8-9DC8-4812-9D5E-C662530E6DD7}"/>
              </a:ext>
            </a:extLst>
          </p:cNvPr>
          <p:cNvSpPr txBox="1"/>
          <p:nvPr/>
        </p:nvSpPr>
        <p:spPr>
          <a:xfrm>
            <a:off x="766614" y="3472486"/>
            <a:ext cx="6396557" cy="369332"/>
          </a:xfrm>
          <a:prstGeom prst="rect">
            <a:avLst/>
          </a:prstGeom>
          <a:noFill/>
        </p:spPr>
        <p:txBody>
          <a:bodyPr wrap="square" rtlCol="0">
            <a:spAutoFit/>
          </a:bodyPr>
          <a:lstStyle/>
          <a:p>
            <a:r>
              <a:rPr lang="it-IT" dirty="0"/>
              <a:t>3.3 ALIGNEMENT</a:t>
            </a:r>
          </a:p>
        </p:txBody>
      </p:sp>
      <p:pic>
        <p:nvPicPr>
          <p:cNvPr id="33" name="Immagine 32">
            <a:extLst>
              <a:ext uri="{FF2B5EF4-FFF2-40B4-BE49-F238E27FC236}">
                <a16:creationId xmlns:a16="http://schemas.microsoft.com/office/drawing/2014/main" id="{A88C4DAA-72F3-4476-8CC5-3A8B2304CFE7}"/>
              </a:ext>
            </a:extLst>
          </p:cNvPr>
          <p:cNvPicPr/>
          <p:nvPr/>
        </p:nvPicPr>
        <p:blipFill rotWithShape="1">
          <a:blip r:embed="rId5" cstate="print">
            <a:extLst>
              <a:ext uri="{28A0092B-C50C-407E-A947-70E740481C1C}">
                <a14:useLocalDpi xmlns:a14="http://schemas.microsoft.com/office/drawing/2010/main" val="0"/>
              </a:ext>
            </a:extLst>
          </a:blip>
          <a:srcRect l="23944" r="7397" b="24825"/>
          <a:stretch/>
        </p:blipFill>
        <p:spPr bwMode="auto">
          <a:xfrm>
            <a:off x="900247" y="4054789"/>
            <a:ext cx="1400175" cy="1079500"/>
          </a:xfrm>
          <a:prstGeom prst="rect">
            <a:avLst/>
          </a:prstGeom>
          <a:noFill/>
          <a:ln>
            <a:noFill/>
          </a:ln>
          <a:extLst>
            <a:ext uri="{53640926-AAD7-44D8-BBD7-CCE9431645EC}">
              <a14:shadowObscured xmlns:a14="http://schemas.microsoft.com/office/drawing/2010/main"/>
            </a:ext>
          </a:extLst>
        </p:spPr>
      </p:pic>
      <p:sp>
        <p:nvSpPr>
          <p:cNvPr id="17" name="CasellaDiTesto 16">
            <a:extLst>
              <a:ext uri="{FF2B5EF4-FFF2-40B4-BE49-F238E27FC236}">
                <a16:creationId xmlns:a16="http://schemas.microsoft.com/office/drawing/2014/main" id="{324FED2A-92EA-4ECC-91B2-D4E8457A4387}"/>
              </a:ext>
            </a:extLst>
          </p:cNvPr>
          <p:cNvSpPr txBox="1"/>
          <p:nvPr/>
        </p:nvSpPr>
        <p:spPr>
          <a:xfrm>
            <a:off x="2528402" y="4323174"/>
            <a:ext cx="7228460" cy="646331"/>
          </a:xfrm>
          <a:prstGeom prst="rect">
            <a:avLst/>
          </a:prstGeom>
          <a:noFill/>
        </p:spPr>
        <p:txBody>
          <a:bodyPr wrap="square" rtlCol="0">
            <a:spAutoFit/>
          </a:bodyPr>
          <a:lstStyle/>
          <a:p>
            <a:r>
              <a:rPr lang="en-US" sz="1200" dirty="0">
                <a:effectLst/>
                <a:latin typeface="Verdana" panose="020B0604030504040204" pitchFamily="34" charset="0"/>
                <a:ea typeface="Calibri" panose="020F0502020204030204" pitchFamily="34" charset="0"/>
                <a:cs typeface="Times New Roman" panose="02020603050405020304" pitchFamily="18" charset="0"/>
              </a:rPr>
              <a:t>The assembled guide channel sectors must be installed with precision. The first sector to lay is the central one, and the construction of the channel builds from the center towards the two extremities</a:t>
            </a:r>
            <a:endParaRPr lang="it-IT" sz="1200" dirty="0"/>
          </a:p>
        </p:txBody>
      </p:sp>
      <p:sp>
        <p:nvSpPr>
          <p:cNvPr id="20" name="CasellaDiTesto 19">
            <a:extLst>
              <a:ext uri="{FF2B5EF4-FFF2-40B4-BE49-F238E27FC236}">
                <a16:creationId xmlns:a16="http://schemas.microsoft.com/office/drawing/2014/main" id="{C0669E56-E958-43F7-BD37-FC1FEEC230F2}"/>
              </a:ext>
            </a:extLst>
          </p:cNvPr>
          <p:cNvSpPr txBox="1"/>
          <p:nvPr/>
        </p:nvSpPr>
        <p:spPr>
          <a:xfrm>
            <a:off x="8039422" y="6453336"/>
            <a:ext cx="3528392" cy="276999"/>
          </a:xfrm>
          <a:prstGeom prst="rect">
            <a:avLst/>
          </a:prstGeom>
          <a:noFill/>
        </p:spPr>
        <p:txBody>
          <a:bodyPr wrap="square" rtlCol="0">
            <a:spAutoFit/>
          </a:bodyPr>
          <a:lstStyle/>
          <a:p>
            <a:pPr algn="r"/>
            <a:r>
              <a:rPr lang="en-US" sz="1200" dirty="0"/>
              <a:t>IOMMANUAL 80PU – Rev. 01 (03-Feb-2021) </a:t>
            </a:r>
            <a:r>
              <a:rPr lang="it-IT" sz="1200" dirty="0"/>
              <a:t>– </a:t>
            </a:r>
            <a:fld id="{38A189E7-4A45-4A4B-8E8F-529AF395BDF0}" type="slidenum">
              <a:rPr lang="it-IT" sz="1200" smtClean="0"/>
              <a:pPr algn="r"/>
              <a:t>9</a:t>
            </a:fld>
            <a:endParaRPr lang="it-IT" sz="1200" dirty="0"/>
          </a:p>
        </p:txBody>
      </p:sp>
    </p:spTree>
    <p:extLst>
      <p:ext uri="{BB962C8B-B14F-4D97-AF65-F5344CB8AC3E}">
        <p14:creationId xmlns:p14="http://schemas.microsoft.com/office/powerpoint/2010/main" val="5354547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4313</Words>
  <Application>Microsoft Office PowerPoint</Application>
  <PresentationFormat>Egendefinert</PresentationFormat>
  <Paragraphs>708</Paragraphs>
  <Slides>25</Slides>
  <Notes>6</Notes>
  <HiddenSlides>0</HiddenSlides>
  <MMClips>0</MMClips>
  <ScaleCrop>false</ScaleCrop>
  <HeadingPairs>
    <vt:vector size="6" baseType="variant">
      <vt:variant>
        <vt:lpstr>Brukte skrifter</vt:lpstr>
      </vt:variant>
      <vt:variant>
        <vt:i4>6</vt:i4>
      </vt:variant>
      <vt:variant>
        <vt:lpstr>Tema</vt:lpstr>
      </vt:variant>
      <vt:variant>
        <vt:i4>3</vt:i4>
      </vt:variant>
      <vt:variant>
        <vt:lpstr>Lysbildetitler</vt:lpstr>
      </vt:variant>
      <vt:variant>
        <vt:i4>25</vt:i4>
      </vt:variant>
    </vt:vector>
  </HeadingPairs>
  <TitlesOfParts>
    <vt:vector size="34" baseType="lpstr">
      <vt:lpstr>Arial</vt:lpstr>
      <vt:lpstr>Calibri</vt:lpstr>
      <vt:lpstr>inherit</vt:lpstr>
      <vt:lpstr>Symbol</vt:lpstr>
      <vt:lpstr>Trade Gothic Next Heavy</vt:lpstr>
      <vt:lpstr>Verdana</vt:lpstr>
      <vt:lpstr>Tema di Office</vt:lpstr>
      <vt:lpstr>Personalizza struttura</vt:lpstr>
      <vt:lpstr>1_Personalizza struttura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Antonio Colafato</dc:creator>
  <cp:lastModifiedBy>Frank Y. Grøstad</cp:lastModifiedBy>
  <cp:revision>393</cp:revision>
  <cp:lastPrinted>2014-06-25T12:38:41Z</cp:lastPrinted>
  <dcterms:created xsi:type="dcterms:W3CDTF">2014-06-19T06:59:17Z</dcterms:created>
  <dcterms:modified xsi:type="dcterms:W3CDTF">2021-03-17T12:13:45Z</dcterms:modified>
</cp:coreProperties>
</file>